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32"/>
  </p:notesMasterIdLst>
  <p:handoutMasterIdLst>
    <p:handoutMasterId r:id="rId33"/>
  </p:handoutMasterIdLst>
  <p:sldIdLst>
    <p:sldId id="259" r:id="rId5"/>
    <p:sldId id="265" r:id="rId6"/>
    <p:sldId id="289" r:id="rId7"/>
    <p:sldId id="282" r:id="rId8"/>
    <p:sldId id="283" r:id="rId9"/>
    <p:sldId id="313" r:id="rId10"/>
    <p:sldId id="285" r:id="rId11"/>
    <p:sldId id="290" r:id="rId12"/>
    <p:sldId id="291" r:id="rId13"/>
    <p:sldId id="301" r:id="rId14"/>
    <p:sldId id="305" r:id="rId15"/>
    <p:sldId id="306" r:id="rId16"/>
    <p:sldId id="303" r:id="rId17"/>
    <p:sldId id="304" r:id="rId18"/>
    <p:sldId id="292" r:id="rId19"/>
    <p:sldId id="302" r:id="rId20"/>
    <p:sldId id="311" r:id="rId21"/>
    <p:sldId id="312" r:id="rId22"/>
    <p:sldId id="310" r:id="rId23"/>
    <p:sldId id="307" r:id="rId24"/>
    <p:sldId id="308" r:id="rId25"/>
    <p:sldId id="309" r:id="rId26"/>
    <p:sldId id="261" r:id="rId27"/>
    <p:sldId id="284" r:id="rId28"/>
    <p:sldId id="262" r:id="rId29"/>
    <p:sldId id="300" r:id="rId30"/>
    <p:sldId id="296" r:id="rId31"/>
  </p:sldIdLst>
  <p:sldSz cx="12192000" cy="6858000"/>
  <p:notesSz cx="6858000" cy="9144000"/>
  <p:embeddedFontLst>
    <p:embeddedFont>
      <p:font typeface="Montserrat" panose="00000500000000000000" pitchFamily="2" charset="0"/>
      <p:regular r:id="rId34"/>
      <p:bold r:id="rId35"/>
      <p:italic r:id="rId36"/>
      <p:boldItalic r:id="rId37"/>
    </p:embeddedFont>
    <p:embeddedFont>
      <p:font typeface="Montserrat Medium" panose="00000600000000000000" pitchFamily="2" charset="0"/>
      <p:regular r:id="rId38"/>
      <p:italic r:id="rId39"/>
    </p:embeddedFont>
    <p:embeddedFont>
      <p:font typeface="Montserrat SemiBold" panose="00000700000000000000"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152E"/>
    <a:srgbClr val="BC945A"/>
    <a:srgbClr val="DEC9A2"/>
    <a:srgbClr val="245C4F"/>
    <a:srgbClr val="A42145"/>
    <a:srgbClr val="404040"/>
    <a:srgbClr val="691B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F3FDE-8F4A-CB4C-BE06-78F38A3C4C0C}" v="8" dt="2023-12-21T16:55:23.84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5033" autoAdjust="0"/>
  </p:normalViewPr>
  <p:slideViewPr>
    <p:cSldViewPr snapToGrid="0" snapToObjects="1">
      <p:cViewPr varScale="1">
        <p:scale>
          <a:sx n="75" d="100"/>
          <a:sy n="75" d="100"/>
        </p:scale>
        <p:origin x="653" y="5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3" d="100"/>
          <a:sy n="93" d="100"/>
        </p:scale>
        <p:origin x="2576"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7927D54E-8C2E-5140-8C91-3FEA4A3A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F2D13BB7-3677-894F-9A14-A006787831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5092CE-056A-8E4F-AA38-7AF6D4E38A72}" type="datetimeFigureOut">
              <a:rPr lang="es-MX" smtClean="0"/>
              <a:t>06/06/2025</a:t>
            </a:fld>
            <a:endParaRPr lang="es-MX"/>
          </a:p>
        </p:txBody>
      </p:sp>
      <p:sp>
        <p:nvSpPr>
          <p:cNvPr id="4" name="Marcador de pie de página 3">
            <a:extLst>
              <a:ext uri="{FF2B5EF4-FFF2-40B4-BE49-F238E27FC236}">
                <a16:creationId xmlns:a16="http://schemas.microsoft.com/office/drawing/2014/main" id="{21DC28EA-8CAC-E143-B39A-5889FAF7299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68C73B85-DAD0-4144-A9F5-B99516FD33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83F5F3-A0C0-064E-A21B-3D52FC9E23D3}" type="slidenum">
              <a:rPr lang="es-MX" smtClean="0"/>
              <a:t>‹Nº›</a:t>
            </a:fld>
            <a:endParaRPr lang="es-MX"/>
          </a:p>
        </p:txBody>
      </p:sp>
    </p:spTree>
    <p:extLst>
      <p:ext uri="{BB962C8B-B14F-4D97-AF65-F5344CB8AC3E}">
        <p14:creationId xmlns:p14="http://schemas.microsoft.com/office/powerpoint/2010/main" val="2495397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E016B-CAC3-6B4C-90C0-D7AA6A747DA3}" type="datetimeFigureOut">
              <a:rPr lang="es-MX" smtClean="0"/>
              <a:t>06/06/2025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F3107-FFE8-3645-B89F-777090C37BF5}" type="slidenum">
              <a:rPr lang="es-MX" smtClean="0"/>
              <a:t>‹Nº›</a:t>
            </a:fld>
            <a:endParaRPr lang="es-MX"/>
          </a:p>
        </p:txBody>
      </p:sp>
    </p:spTree>
    <p:extLst>
      <p:ext uri="{BB962C8B-B14F-4D97-AF65-F5344CB8AC3E}">
        <p14:creationId xmlns:p14="http://schemas.microsoft.com/office/powerpoint/2010/main" val="3198904202"/>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ABF3107-FFE8-3645-B89F-777090C37BF5}" type="slidenum">
              <a:rPr lang="es-MX" smtClean="0"/>
              <a:t>1</a:t>
            </a:fld>
            <a:endParaRPr lang="es-MX" dirty="0"/>
          </a:p>
        </p:txBody>
      </p:sp>
    </p:spTree>
    <p:extLst>
      <p:ext uri="{BB962C8B-B14F-4D97-AF65-F5344CB8AC3E}">
        <p14:creationId xmlns:p14="http://schemas.microsoft.com/office/powerpoint/2010/main" val="2140446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Refinamiento de la </a:t>
            </a:r>
            <a:r>
              <a:rPr lang="es-MX" dirty="0" err="1"/>
              <a:t>metodologia</a:t>
            </a:r>
            <a:endParaRPr lang="es-MX" dirty="0"/>
          </a:p>
        </p:txBody>
      </p:sp>
      <p:sp>
        <p:nvSpPr>
          <p:cNvPr id="4" name="Marcador de número de diapositiva 3"/>
          <p:cNvSpPr>
            <a:spLocks noGrp="1"/>
          </p:cNvSpPr>
          <p:nvPr>
            <p:ph type="sldNum" sz="quarter" idx="5"/>
          </p:nvPr>
        </p:nvSpPr>
        <p:spPr/>
        <p:txBody>
          <a:bodyPr/>
          <a:lstStyle/>
          <a:p>
            <a:fld id="{4ABF3107-FFE8-3645-B89F-777090C37BF5}" type="slidenum">
              <a:rPr lang="es-MX" smtClean="0"/>
              <a:t>7</a:t>
            </a:fld>
            <a:endParaRPr lang="es-MX"/>
          </a:p>
        </p:txBody>
      </p:sp>
    </p:spTree>
    <p:extLst>
      <p:ext uri="{BB962C8B-B14F-4D97-AF65-F5344CB8AC3E}">
        <p14:creationId xmlns:p14="http://schemas.microsoft.com/office/powerpoint/2010/main" val="164929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4ABF3107-FFE8-3645-B89F-777090C37BF5}" type="slidenum">
              <a:rPr lang="es-MX" smtClean="0"/>
              <a:t>23</a:t>
            </a:fld>
            <a:endParaRPr lang="es-MX"/>
          </a:p>
        </p:txBody>
      </p:sp>
    </p:spTree>
    <p:extLst>
      <p:ext uri="{BB962C8B-B14F-4D97-AF65-F5344CB8AC3E}">
        <p14:creationId xmlns:p14="http://schemas.microsoft.com/office/powerpoint/2010/main" val="1563339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ABF3107-FFE8-3645-B89F-777090C37BF5}" type="slidenum">
              <a:rPr lang="es-MX" smtClean="0"/>
              <a:t>27</a:t>
            </a:fld>
            <a:endParaRPr lang="es-MX"/>
          </a:p>
        </p:txBody>
      </p:sp>
    </p:spTree>
    <p:extLst>
      <p:ext uri="{BB962C8B-B14F-4D97-AF65-F5344CB8AC3E}">
        <p14:creationId xmlns:p14="http://schemas.microsoft.com/office/powerpoint/2010/main" val="1581904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87955F23-1D39-834E-A409-9AC17BD76844}"/>
              </a:ext>
            </a:extLst>
          </p:cNvPr>
          <p:cNvSpPr>
            <a:spLocks noGrp="1"/>
          </p:cNvSpPr>
          <p:nvPr>
            <p:ph type="dt" sz="half" idx="10"/>
          </p:nvPr>
        </p:nvSpPr>
        <p:spPr/>
        <p:txBody>
          <a:bodyPr/>
          <a:lstStyle/>
          <a:p>
            <a:fld id="{62B8DF0E-90BF-EC4E-8934-156187A1162F}" type="datetimeFigureOut">
              <a:rPr lang="es-MX" smtClean="0"/>
              <a:t>06/06/2025</a:t>
            </a:fld>
            <a:endParaRPr lang="es-MX"/>
          </a:p>
        </p:txBody>
      </p:sp>
      <p:sp>
        <p:nvSpPr>
          <p:cNvPr id="5" name="Marcador de pie de página 4">
            <a:extLst>
              <a:ext uri="{FF2B5EF4-FFF2-40B4-BE49-F238E27FC236}">
                <a16:creationId xmlns:a16="http://schemas.microsoft.com/office/drawing/2014/main" id="{BC415F7B-CE6E-6D4A-B5AB-BDDDCD956C2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AEF8AF7-5DF2-EB49-AC54-6BEB41FC7F07}"/>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7" name="Título 1">
            <a:extLst>
              <a:ext uri="{FF2B5EF4-FFF2-40B4-BE49-F238E27FC236}">
                <a16:creationId xmlns:a16="http://schemas.microsoft.com/office/drawing/2014/main" id="{7609FFF5-262F-BE4B-9727-825EDD3DA84A}"/>
              </a:ext>
            </a:extLst>
          </p:cNvPr>
          <p:cNvSpPr>
            <a:spLocks noGrp="1"/>
          </p:cNvSpPr>
          <p:nvPr>
            <p:ph type="title" hasCustomPrompt="1"/>
          </p:nvPr>
        </p:nvSpPr>
        <p:spPr>
          <a:xfrm>
            <a:off x="363220" y="1955870"/>
            <a:ext cx="11465560" cy="1325563"/>
          </a:xfrm>
          <a:prstGeom prst="rect">
            <a:avLst/>
          </a:prstGeom>
          <a:noFill/>
        </p:spPr>
        <p:txBody>
          <a:bodyPr/>
          <a:lstStyle>
            <a:lvl1pPr algn="ctr">
              <a:defRPr b="0" i="0">
                <a:solidFill>
                  <a:srgbClr val="DEC9A2"/>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8" name="Marcador de contenido 2">
            <a:extLst>
              <a:ext uri="{FF2B5EF4-FFF2-40B4-BE49-F238E27FC236}">
                <a16:creationId xmlns:a16="http://schemas.microsoft.com/office/drawing/2014/main" id="{37BDC73D-88AC-3D46-B0FC-8933DC5B58A9}"/>
              </a:ext>
            </a:extLst>
          </p:cNvPr>
          <p:cNvSpPr>
            <a:spLocks noGrp="1"/>
          </p:cNvSpPr>
          <p:nvPr>
            <p:ph idx="1" hasCustomPrompt="1"/>
          </p:nvPr>
        </p:nvSpPr>
        <p:spPr>
          <a:xfrm>
            <a:off x="363220" y="3460818"/>
            <a:ext cx="11465560" cy="1137921"/>
          </a:xfrm>
          <a:prstGeom prst="rect">
            <a:avLst/>
          </a:prstGeom>
        </p:spPr>
        <p:txBody>
          <a:bodyPr>
            <a:normAutofit/>
          </a:bodyPr>
          <a:lstStyle>
            <a:lvl1pPr marL="0" indent="0" algn="ctr">
              <a:buNone/>
              <a:defRPr sz="2400" b="0" i="0">
                <a:solidFill>
                  <a:schemeClr val="bg1"/>
                </a:solidFill>
                <a:latin typeface="Montserrat SemiBold" panose="00000700000000000000" pitchFamily="2" charset="0"/>
              </a:defRPr>
            </a:lvl1pPr>
          </a:lstStyle>
          <a:p>
            <a:r>
              <a:rPr lang="es-ES" dirty="0"/>
              <a:t>LOREM IPSUM</a:t>
            </a:r>
          </a:p>
        </p:txBody>
      </p:sp>
    </p:spTree>
    <p:extLst>
      <p:ext uri="{BB962C8B-B14F-4D97-AF65-F5344CB8AC3E}">
        <p14:creationId xmlns:p14="http://schemas.microsoft.com/office/powerpoint/2010/main" val="191641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D52AFEB7-75D0-BE47-81B9-4E56BC16D87C}"/>
              </a:ext>
            </a:extLst>
          </p:cNvPr>
          <p:cNvSpPr>
            <a:spLocks noGrp="1"/>
          </p:cNvSpPr>
          <p:nvPr>
            <p:ph type="dt" sz="half" idx="10"/>
          </p:nvPr>
        </p:nvSpPr>
        <p:spPr/>
        <p:txBody>
          <a:bodyPr/>
          <a:lstStyle/>
          <a:p>
            <a:fld id="{62B8DF0E-90BF-EC4E-8934-156187A1162F}" type="datetimeFigureOut">
              <a:rPr lang="es-MX" smtClean="0"/>
              <a:t>06/06/2025</a:t>
            </a:fld>
            <a:endParaRPr lang="es-MX"/>
          </a:p>
        </p:txBody>
      </p:sp>
      <p:sp>
        <p:nvSpPr>
          <p:cNvPr id="5" name="Marcador de pie de página 4">
            <a:extLst>
              <a:ext uri="{FF2B5EF4-FFF2-40B4-BE49-F238E27FC236}">
                <a16:creationId xmlns:a16="http://schemas.microsoft.com/office/drawing/2014/main" id="{7BF20D03-13BE-A948-A10F-E6525E78D1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266C5EE-81CC-6D43-8FD4-29ED2886213E}"/>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7" name="Título 1">
            <a:extLst>
              <a:ext uri="{FF2B5EF4-FFF2-40B4-BE49-F238E27FC236}">
                <a16:creationId xmlns:a16="http://schemas.microsoft.com/office/drawing/2014/main" id="{20920309-05E5-DF4A-9915-FBFC0ED1E34D}"/>
              </a:ext>
            </a:extLst>
          </p:cNvPr>
          <p:cNvSpPr>
            <a:spLocks noGrp="1"/>
          </p:cNvSpPr>
          <p:nvPr>
            <p:ph type="title" hasCustomPrompt="1"/>
          </p:nvPr>
        </p:nvSpPr>
        <p:spPr>
          <a:xfrm>
            <a:off x="831850" y="784707"/>
            <a:ext cx="10521951" cy="1806095"/>
          </a:xfrm>
          <a:prstGeom prst="rect">
            <a:avLst/>
          </a:prstGeom>
        </p:spPr>
        <p:txBody>
          <a:bodyPr anchor="b">
            <a:normAutofit/>
          </a:bodyPr>
          <a:lstStyle>
            <a:lvl1pPr algn="ctr">
              <a:defRPr sz="4400" b="1" i="0">
                <a:solidFill>
                  <a:srgbClr val="6E152E"/>
                </a:solidFill>
                <a:latin typeface="Montserrat SemiBold" pitchFamily="2" charset="77"/>
              </a:defRPr>
            </a:lvl1pPr>
          </a:lstStyle>
          <a:p>
            <a:r>
              <a:rPr lang="es-ES" dirty="0"/>
              <a:t>HAGA CLIC PARA MODIFICAR EL ESTILO DE TÍTULO DEL PATRÓN</a:t>
            </a:r>
            <a:endParaRPr lang="es-MX" dirty="0"/>
          </a:p>
        </p:txBody>
      </p:sp>
      <p:sp>
        <p:nvSpPr>
          <p:cNvPr id="8" name="Marcador de texto 2">
            <a:extLst>
              <a:ext uri="{FF2B5EF4-FFF2-40B4-BE49-F238E27FC236}">
                <a16:creationId xmlns:a16="http://schemas.microsoft.com/office/drawing/2014/main" id="{0B691BD6-0D46-9E42-AE79-4D36150659CF}"/>
              </a:ext>
            </a:extLst>
          </p:cNvPr>
          <p:cNvSpPr>
            <a:spLocks noGrp="1"/>
          </p:cNvSpPr>
          <p:nvPr>
            <p:ph type="body" idx="1"/>
          </p:nvPr>
        </p:nvSpPr>
        <p:spPr>
          <a:xfrm>
            <a:off x="831851" y="2956561"/>
            <a:ext cx="10515600" cy="2208059"/>
          </a:xfrm>
          <a:prstGeom prst="rect">
            <a:avLst/>
          </a:prstGeom>
        </p:spPr>
        <p:txBody>
          <a:bodyPr/>
          <a:lstStyle>
            <a:lvl1pPr marL="0" indent="0">
              <a:buNone/>
              <a:defRPr sz="2400" b="0" i="0">
                <a:solidFill>
                  <a:schemeClr val="tx1">
                    <a:tint val="75000"/>
                  </a:schemeClr>
                </a:solidFill>
                <a:latin typeface="Montserrat" pitchFamily="2" charset="77"/>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s-ES" dirty="0"/>
              <a:t>Editar los estilos de texto del patrón
Segundo nivel
Tercer nivel
Cuarto nivel
Quinto nivel</a:t>
            </a:r>
            <a:endParaRPr lang="es-MX" dirty="0"/>
          </a:p>
        </p:txBody>
      </p:sp>
    </p:spTree>
    <p:extLst>
      <p:ext uri="{BB962C8B-B14F-4D97-AF65-F5344CB8AC3E}">
        <p14:creationId xmlns:p14="http://schemas.microsoft.com/office/powerpoint/2010/main" val="3442489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ció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F6B79C-27DF-DA46-9B64-4E0256DA97D5}"/>
              </a:ext>
            </a:extLst>
          </p:cNvPr>
          <p:cNvSpPr>
            <a:spLocks noGrp="1"/>
          </p:cNvSpPr>
          <p:nvPr>
            <p:ph type="title"/>
          </p:nvPr>
        </p:nvSpPr>
        <p:spPr>
          <a:xfrm>
            <a:off x="839790" y="829783"/>
            <a:ext cx="5378130" cy="989648"/>
          </a:xfrm>
          <a:prstGeom prst="rect">
            <a:avLst/>
          </a:prstGeom>
        </p:spPr>
        <p:txBody>
          <a:bodyPr>
            <a:noAutofit/>
          </a:bodyPr>
          <a:lstStyle>
            <a:lvl1pPr>
              <a:defRPr sz="3200" b="1" i="0" cap="all" baseline="0">
                <a:solidFill>
                  <a:srgbClr val="6E152E"/>
                </a:solidFill>
                <a:latin typeface="Montserrat SemiBold" pitchFamily="2" charset="77"/>
              </a:defRPr>
            </a:lvl1pPr>
          </a:lstStyle>
          <a:p>
            <a:endParaRPr lang="es-MX" dirty="0"/>
          </a:p>
        </p:txBody>
      </p:sp>
      <p:sp>
        <p:nvSpPr>
          <p:cNvPr id="3" name="Marcador de texto 2">
            <a:extLst>
              <a:ext uri="{FF2B5EF4-FFF2-40B4-BE49-F238E27FC236}">
                <a16:creationId xmlns:a16="http://schemas.microsoft.com/office/drawing/2014/main" id="{8BC9834F-FDDC-E444-AA42-F599DEF8AFB7}"/>
              </a:ext>
            </a:extLst>
          </p:cNvPr>
          <p:cNvSpPr>
            <a:spLocks noGrp="1"/>
          </p:cNvSpPr>
          <p:nvPr>
            <p:ph type="body" idx="1"/>
          </p:nvPr>
        </p:nvSpPr>
        <p:spPr>
          <a:xfrm>
            <a:off x="839789" y="2036763"/>
            <a:ext cx="5682932" cy="823912"/>
          </a:xfrm>
          <a:prstGeom prst="rect">
            <a:avLst/>
          </a:prstGeom>
        </p:spPr>
        <p:txBody>
          <a:bodyPr anchor="b">
            <a:noAutofit/>
          </a:bodyPr>
          <a:lstStyle>
            <a:lvl1pPr marL="0" indent="0">
              <a:buNone/>
              <a:defRPr sz="2800" b="0" i="0">
                <a:solidFill>
                  <a:srgbClr val="404040"/>
                </a:solidFill>
                <a:latin typeface="Montserrat Medium" pitchFamily="2"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endParaRPr lang="es-MX" dirty="0"/>
          </a:p>
        </p:txBody>
      </p:sp>
      <p:sp>
        <p:nvSpPr>
          <p:cNvPr id="4" name="Marcador de contenido 3">
            <a:extLst>
              <a:ext uri="{FF2B5EF4-FFF2-40B4-BE49-F238E27FC236}">
                <a16:creationId xmlns:a16="http://schemas.microsoft.com/office/drawing/2014/main" id="{E804EBD2-6E8F-DD4D-A7F0-B009AC0DF707}"/>
              </a:ext>
            </a:extLst>
          </p:cNvPr>
          <p:cNvSpPr>
            <a:spLocks noGrp="1"/>
          </p:cNvSpPr>
          <p:nvPr>
            <p:ph sz="half" idx="2"/>
          </p:nvPr>
        </p:nvSpPr>
        <p:spPr>
          <a:xfrm>
            <a:off x="839789" y="3072445"/>
            <a:ext cx="5682932" cy="2625727"/>
          </a:xfrm>
          <a:prstGeom prst="rect">
            <a:avLst/>
          </a:prstGeom>
        </p:spPr>
        <p:txBody>
          <a:bodyPr>
            <a:normAutofit/>
          </a:bodyPr>
          <a:lstStyle>
            <a:lvl1pPr>
              <a:defRPr sz="2400" b="0" i="0">
                <a:solidFill>
                  <a:srgbClr val="404040"/>
                </a:solidFill>
                <a:latin typeface="Montserrat Medium" pitchFamily="2" charset="77"/>
              </a:defRPr>
            </a:lvl1pPr>
          </a:lstStyle>
          <a:p>
            <a:r>
              <a:rPr lang="es-ES" dirty="0"/>
              <a:t>Editar los estilos de texto del patrón
Segundo nivel
Tercer nivel
Cuarto nivel
Quinto nivel</a:t>
            </a:r>
            <a:endParaRPr lang="es-MX" dirty="0"/>
          </a:p>
        </p:txBody>
      </p:sp>
      <p:sp>
        <p:nvSpPr>
          <p:cNvPr id="5" name="Marcador de texto 4">
            <a:extLst>
              <a:ext uri="{FF2B5EF4-FFF2-40B4-BE49-F238E27FC236}">
                <a16:creationId xmlns:a16="http://schemas.microsoft.com/office/drawing/2014/main" id="{0476336B-7889-A545-8051-B71747F39B6D}"/>
              </a:ext>
            </a:extLst>
          </p:cNvPr>
          <p:cNvSpPr>
            <a:spLocks noGrp="1"/>
          </p:cNvSpPr>
          <p:nvPr>
            <p:ph type="body" sz="quarter" idx="3"/>
          </p:nvPr>
        </p:nvSpPr>
        <p:spPr>
          <a:xfrm>
            <a:off x="7807960" y="2051684"/>
            <a:ext cx="3967480" cy="823912"/>
          </a:xfrm>
          <a:prstGeom prst="rect">
            <a:avLst/>
          </a:prstGeom>
        </p:spPr>
        <p:txBody>
          <a:bodyPr anchor="b">
            <a:noAutofit/>
          </a:bodyPr>
          <a:lstStyle>
            <a:lvl1pPr marL="0" indent="0">
              <a:buNone/>
              <a:defRPr sz="2800" b="0" i="0">
                <a:latin typeface="Montserrat Medium" pitchFamily="2"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endParaRPr lang="es-MX" dirty="0"/>
          </a:p>
        </p:txBody>
      </p:sp>
      <p:sp>
        <p:nvSpPr>
          <p:cNvPr id="6" name="Marcador de contenido 5">
            <a:extLst>
              <a:ext uri="{FF2B5EF4-FFF2-40B4-BE49-F238E27FC236}">
                <a16:creationId xmlns:a16="http://schemas.microsoft.com/office/drawing/2014/main" id="{975D9E89-2F81-8E4E-8F00-6E2A93AE2FB2}"/>
              </a:ext>
            </a:extLst>
          </p:cNvPr>
          <p:cNvSpPr>
            <a:spLocks noGrp="1"/>
          </p:cNvSpPr>
          <p:nvPr>
            <p:ph sz="quarter" idx="4"/>
          </p:nvPr>
        </p:nvSpPr>
        <p:spPr>
          <a:xfrm>
            <a:off x="7807960" y="3072445"/>
            <a:ext cx="3967480" cy="2625727"/>
          </a:xfrm>
          <a:prstGeom prst="rect">
            <a:avLst/>
          </a:prstGeom>
        </p:spPr>
        <p:txBody>
          <a:bodyPr>
            <a:normAutofit/>
          </a:bodyPr>
          <a:lstStyle>
            <a:lvl1pPr>
              <a:defRPr sz="2400" b="0" i="0">
                <a:latin typeface="Montserrat Medium" pitchFamily="2" charset="77"/>
              </a:defRPr>
            </a:lvl1pPr>
          </a:lstStyle>
          <a:p>
            <a:r>
              <a:rPr lang="es-ES" dirty="0"/>
              <a:t>Editar los estilos de texto del patrón
Segundo nivel
Tercer nivel
Cuarto nivel
Quinto nivel</a:t>
            </a:r>
            <a:endParaRPr lang="es-MX" dirty="0"/>
          </a:p>
        </p:txBody>
      </p:sp>
      <p:sp>
        <p:nvSpPr>
          <p:cNvPr id="7" name="Marcador de fecha 6">
            <a:extLst>
              <a:ext uri="{FF2B5EF4-FFF2-40B4-BE49-F238E27FC236}">
                <a16:creationId xmlns:a16="http://schemas.microsoft.com/office/drawing/2014/main" id="{B5A9B9FE-8B4D-2C49-9079-B4D8CA369EB3}"/>
              </a:ext>
            </a:extLst>
          </p:cNvPr>
          <p:cNvSpPr>
            <a:spLocks noGrp="1"/>
          </p:cNvSpPr>
          <p:nvPr>
            <p:ph type="dt" sz="half" idx="10"/>
          </p:nvPr>
        </p:nvSpPr>
        <p:spPr/>
        <p:txBody>
          <a:bodyPr/>
          <a:lstStyle/>
          <a:p>
            <a:fld id="{62B8DF0E-90BF-EC4E-8934-156187A1162F}" type="datetimeFigureOut">
              <a:rPr lang="es-MX" smtClean="0"/>
              <a:t>06/06/2025</a:t>
            </a:fld>
            <a:endParaRPr lang="es-MX"/>
          </a:p>
        </p:txBody>
      </p:sp>
      <p:sp>
        <p:nvSpPr>
          <p:cNvPr id="8" name="Marcador de pie de página 7">
            <a:extLst>
              <a:ext uri="{FF2B5EF4-FFF2-40B4-BE49-F238E27FC236}">
                <a16:creationId xmlns:a16="http://schemas.microsoft.com/office/drawing/2014/main" id="{8BB4BDA2-120C-E14E-8684-F8383129C81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918733FD-8434-2949-8A2A-43A2A44FCB2F}"/>
              </a:ext>
            </a:extLst>
          </p:cNvPr>
          <p:cNvSpPr>
            <a:spLocks noGrp="1"/>
          </p:cNvSpPr>
          <p:nvPr>
            <p:ph type="sldNum" sz="quarter" idx="12"/>
          </p:nvPr>
        </p:nvSpPr>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1610021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2BA57C4-7E93-7040-8A57-4BA7102B5448}"/>
              </a:ext>
            </a:extLst>
          </p:cNvPr>
          <p:cNvSpPr>
            <a:spLocks noGrp="1"/>
          </p:cNvSpPr>
          <p:nvPr>
            <p:ph sz="half" idx="1"/>
          </p:nvPr>
        </p:nvSpPr>
        <p:spPr>
          <a:xfrm>
            <a:off x="369653" y="2164080"/>
            <a:ext cx="4008847" cy="4012883"/>
          </a:xfrm>
          <a:prstGeom prst="rect">
            <a:avLst/>
          </a:prstGeom>
        </p:spPr>
        <p:txBody>
          <a:bodyPr/>
          <a:lstStyle>
            <a:lvl1pPr>
              <a:defRPr b="0" i="0">
                <a:latin typeface="Montserrat" pitchFamily="2" charset="77"/>
              </a:defRPr>
            </a:lvl1pPr>
          </a:lstStyle>
          <a:p>
            <a:r>
              <a:rPr lang="es-ES" dirty="0"/>
              <a:t>Editar los estilos de texto del patrón
Segundo nivel
Tercer nivel
Cuarto nivel
Quinto nivel</a:t>
            </a:r>
            <a:endParaRPr lang="es-MX" dirty="0"/>
          </a:p>
        </p:txBody>
      </p:sp>
      <p:sp>
        <p:nvSpPr>
          <p:cNvPr id="4" name="Marcador de contenido 3">
            <a:extLst>
              <a:ext uri="{FF2B5EF4-FFF2-40B4-BE49-F238E27FC236}">
                <a16:creationId xmlns:a16="http://schemas.microsoft.com/office/drawing/2014/main" id="{B58E4C7A-699F-8B48-881A-B5DA4F7729DB}"/>
              </a:ext>
            </a:extLst>
          </p:cNvPr>
          <p:cNvSpPr>
            <a:spLocks noGrp="1"/>
          </p:cNvSpPr>
          <p:nvPr>
            <p:ph sz="half" idx="2"/>
          </p:nvPr>
        </p:nvSpPr>
        <p:spPr>
          <a:xfrm>
            <a:off x="4996544" y="2164080"/>
            <a:ext cx="6357257" cy="4012883"/>
          </a:xfrm>
          <a:prstGeom prst="rect">
            <a:avLst/>
          </a:prstGeom>
        </p:spPr>
        <p:txBody>
          <a:bodyPr/>
          <a:lstStyle>
            <a:lvl1pPr>
              <a:defRPr b="0" i="0">
                <a:latin typeface="Montserrat" pitchFamily="2" charset="77"/>
              </a:defRPr>
            </a:lvl1pPr>
          </a:lstStyle>
          <a:p>
            <a:r>
              <a:rPr lang="es-ES" dirty="0"/>
              <a:t>Editar los estilos de texto del patrón
Segundo nivel
Tercer nivel
Cuarto nivel
Quinto nivel</a:t>
            </a:r>
            <a:endParaRPr lang="es-MX" dirty="0"/>
          </a:p>
        </p:txBody>
      </p:sp>
      <p:sp>
        <p:nvSpPr>
          <p:cNvPr id="5" name="Marcador de fecha 4">
            <a:extLst>
              <a:ext uri="{FF2B5EF4-FFF2-40B4-BE49-F238E27FC236}">
                <a16:creationId xmlns:a16="http://schemas.microsoft.com/office/drawing/2014/main" id="{7643D9A1-AF1A-5C49-9963-CA564481E9D2}"/>
              </a:ext>
            </a:extLst>
          </p:cNvPr>
          <p:cNvSpPr>
            <a:spLocks noGrp="1"/>
          </p:cNvSpPr>
          <p:nvPr>
            <p:ph type="dt" sz="half" idx="10"/>
          </p:nvPr>
        </p:nvSpPr>
        <p:spPr/>
        <p:txBody>
          <a:bodyPr/>
          <a:lstStyle>
            <a:lvl1pPr>
              <a:defRPr b="0" i="0">
                <a:latin typeface="Montserrat" pitchFamily="2" charset="77"/>
              </a:defRPr>
            </a:lvl1pPr>
          </a:lstStyle>
          <a:p>
            <a:fld id="{62B8DF0E-90BF-EC4E-8934-156187A1162F}" type="datetimeFigureOut">
              <a:rPr lang="es-MX" smtClean="0"/>
              <a:pPr/>
              <a:t>06/06/2025</a:t>
            </a:fld>
            <a:endParaRPr lang="es-MX"/>
          </a:p>
        </p:txBody>
      </p:sp>
      <p:sp>
        <p:nvSpPr>
          <p:cNvPr id="6" name="Marcador de pie de página 5">
            <a:extLst>
              <a:ext uri="{FF2B5EF4-FFF2-40B4-BE49-F238E27FC236}">
                <a16:creationId xmlns:a16="http://schemas.microsoft.com/office/drawing/2014/main" id="{189B1503-FEA8-AE42-A3F9-8B406AE3D36C}"/>
              </a:ext>
            </a:extLst>
          </p:cNvPr>
          <p:cNvSpPr>
            <a:spLocks noGrp="1"/>
          </p:cNvSpPr>
          <p:nvPr>
            <p:ph type="ftr" sz="quarter" idx="11"/>
          </p:nvPr>
        </p:nvSpPr>
        <p:spPr/>
        <p:txBody>
          <a:bodyPr/>
          <a:lstStyle>
            <a:lvl1pPr>
              <a:defRPr b="0" i="0">
                <a:latin typeface="Montserrat" pitchFamily="2" charset="77"/>
              </a:defRPr>
            </a:lvl1pPr>
          </a:lstStyle>
          <a:p>
            <a:endParaRPr lang="es-MX"/>
          </a:p>
        </p:txBody>
      </p:sp>
      <p:sp>
        <p:nvSpPr>
          <p:cNvPr id="7" name="Marcador de número de diapositiva 6">
            <a:extLst>
              <a:ext uri="{FF2B5EF4-FFF2-40B4-BE49-F238E27FC236}">
                <a16:creationId xmlns:a16="http://schemas.microsoft.com/office/drawing/2014/main" id="{B091CCD4-9468-2640-A697-0BC433441331}"/>
              </a:ext>
            </a:extLst>
          </p:cNvPr>
          <p:cNvSpPr>
            <a:spLocks noGrp="1"/>
          </p:cNvSpPr>
          <p:nvPr>
            <p:ph type="sldNum" sz="quarter" idx="12"/>
          </p:nvPr>
        </p:nvSpPr>
        <p:spPr/>
        <p:txBody>
          <a:bodyPr/>
          <a:lstStyle>
            <a:lvl1pPr>
              <a:defRPr b="0" i="0">
                <a:latin typeface="Montserrat" pitchFamily="2" charset="77"/>
              </a:defRPr>
            </a:lvl1pPr>
          </a:lstStyle>
          <a:p>
            <a:fld id="{C119739B-ACC7-1A4E-906B-A9546BA1AB75}" type="slidenum">
              <a:rPr lang="es-MX" smtClean="0"/>
              <a:pPr/>
              <a:t>‹Nº›</a:t>
            </a:fld>
            <a:endParaRPr lang="es-MX"/>
          </a:p>
        </p:txBody>
      </p:sp>
      <p:sp>
        <p:nvSpPr>
          <p:cNvPr id="12" name="Título 1">
            <a:extLst>
              <a:ext uri="{FF2B5EF4-FFF2-40B4-BE49-F238E27FC236}">
                <a16:creationId xmlns:a16="http://schemas.microsoft.com/office/drawing/2014/main" id="{29FCE891-2873-1849-A37C-A2CF6D30A712}"/>
              </a:ext>
            </a:extLst>
          </p:cNvPr>
          <p:cNvSpPr txBox="1">
            <a:spLocks/>
          </p:cNvSpPr>
          <p:nvPr userDrawn="1"/>
        </p:nvSpPr>
        <p:spPr>
          <a:xfrm>
            <a:off x="838200" y="1669777"/>
            <a:ext cx="10515600" cy="132556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400" b="0" i="0" kern="1200">
                <a:solidFill>
                  <a:srgbClr val="A42145"/>
                </a:solidFill>
                <a:latin typeface="Montserrat SemiBold" panose="00000700000000000000" pitchFamily="2" charset="0"/>
                <a:ea typeface="+mj-ea"/>
                <a:cs typeface="+mj-cs"/>
              </a:defRPr>
            </a:lvl1pPr>
          </a:lstStyle>
          <a:p>
            <a:endParaRPr lang="es-MX" sz="4400" dirty="0"/>
          </a:p>
        </p:txBody>
      </p:sp>
      <p:sp>
        <p:nvSpPr>
          <p:cNvPr id="16" name="Text Placeholder 15"/>
          <p:cNvSpPr>
            <a:spLocks noGrp="1"/>
          </p:cNvSpPr>
          <p:nvPr>
            <p:ph type="body" sz="quarter" idx="13" hasCustomPrompt="1"/>
          </p:nvPr>
        </p:nvSpPr>
        <p:spPr>
          <a:xfrm>
            <a:off x="370114" y="366714"/>
            <a:ext cx="4008847" cy="1303337"/>
          </a:xfrm>
          <a:prstGeom prst="rect">
            <a:avLst/>
          </a:prstGeom>
        </p:spPr>
        <p:txBody>
          <a:bodyPr>
            <a:normAutofit/>
          </a:bodyPr>
          <a:lstStyle>
            <a:lvl1pPr marL="0" indent="0">
              <a:buNone/>
              <a:defRPr sz="3200">
                <a:solidFill>
                  <a:srgbClr val="6E152E"/>
                </a:solidFill>
                <a:latin typeface="Montserrat SemiBold" panose="00000700000000000000" pitchFamily="2" charset="0"/>
              </a:defRPr>
            </a:lvl1pPr>
          </a:lstStyle>
          <a:p>
            <a:pPr lvl="0"/>
            <a:r>
              <a:rPr lang="en-US" dirty="0"/>
              <a:t>CLICK TO EDIT MASTER TEXT STYLES</a:t>
            </a:r>
          </a:p>
        </p:txBody>
      </p:sp>
    </p:spTree>
    <p:extLst>
      <p:ext uri="{BB962C8B-B14F-4D97-AF65-F5344CB8AC3E}">
        <p14:creationId xmlns:p14="http://schemas.microsoft.com/office/powerpoint/2010/main" val="2783656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2E5D9DB7-F1B2-3941-8B03-1576108DD803}"/>
              </a:ext>
            </a:extLst>
          </p:cNvPr>
          <p:cNvSpPr>
            <a:spLocks noGrp="1"/>
          </p:cNvSpPr>
          <p:nvPr>
            <p:ph type="dt" sz="half" idx="10"/>
          </p:nvPr>
        </p:nvSpPr>
        <p:spPr/>
        <p:txBody>
          <a:bodyPr/>
          <a:lstStyle/>
          <a:p>
            <a:fld id="{62B8DF0E-90BF-EC4E-8934-156187A1162F}" type="datetimeFigureOut">
              <a:rPr lang="es-MX" smtClean="0"/>
              <a:t>06/06/2025</a:t>
            </a:fld>
            <a:endParaRPr lang="es-MX"/>
          </a:p>
        </p:txBody>
      </p:sp>
      <p:sp>
        <p:nvSpPr>
          <p:cNvPr id="6" name="Marcador de pie de página 5">
            <a:extLst>
              <a:ext uri="{FF2B5EF4-FFF2-40B4-BE49-F238E27FC236}">
                <a16:creationId xmlns:a16="http://schemas.microsoft.com/office/drawing/2014/main" id="{6F695825-735B-B840-9E9D-D85D60F47FE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7711505-64F3-3849-8F5B-1CE6842C2B00}"/>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9" name="Text Placeholder 9">
            <a:extLst>
              <a:ext uri="{FF2B5EF4-FFF2-40B4-BE49-F238E27FC236}">
                <a16:creationId xmlns:a16="http://schemas.microsoft.com/office/drawing/2014/main" id="{6102310E-A4CF-E948-B792-8AFA51838E3D}"/>
              </a:ext>
            </a:extLst>
          </p:cNvPr>
          <p:cNvSpPr>
            <a:spLocks noGrp="1"/>
          </p:cNvSpPr>
          <p:nvPr>
            <p:ph type="body" sz="quarter" idx="13" hasCustomPrompt="1"/>
          </p:nvPr>
        </p:nvSpPr>
        <p:spPr>
          <a:xfrm>
            <a:off x="1088397" y="3148034"/>
            <a:ext cx="10126721" cy="561931"/>
          </a:xfrm>
          <a:prstGeom prst="rect">
            <a:avLst/>
          </a:prstGeom>
        </p:spPr>
        <p:txBody>
          <a:bodyPr>
            <a:normAutofit/>
          </a:bodyPr>
          <a:lstStyle>
            <a:lvl1pPr marL="0" indent="0" algn="ctr">
              <a:buNone/>
              <a:defRPr sz="4000">
                <a:solidFill>
                  <a:srgbClr val="6E152E"/>
                </a:solidFill>
                <a:latin typeface="Montserrat SemiBold" panose="00000700000000000000" pitchFamily="2" charset="0"/>
              </a:defRPr>
            </a:lvl1pPr>
          </a:lstStyle>
          <a:p>
            <a:pPr lvl="0"/>
            <a:r>
              <a:rPr lang="en-US" dirty="0"/>
              <a:t>CLICK TO EDIT MASTER TEXT STYLES</a:t>
            </a:r>
          </a:p>
        </p:txBody>
      </p:sp>
    </p:spTree>
    <p:extLst>
      <p:ext uri="{BB962C8B-B14F-4D97-AF65-F5344CB8AC3E}">
        <p14:creationId xmlns:p14="http://schemas.microsoft.com/office/powerpoint/2010/main" val="3105193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2E5D9DB7-F1B2-3941-8B03-1576108DD803}"/>
              </a:ext>
            </a:extLst>
          </p:cNvPr>
          <p:cNvSpPr>
            <a:spLocks noGrp="1"/>
          </p:cNvSpPr>
          <p:nvPr>
            <p:ph type="dt" sz="half" idx="10"/>
          </p:nvPr>
        </p:nvSpPr>
        <p:spPr/>
        <p:txBody>
          <a:bodyPr/>
          <a:lstStyle/>
          <a:p>
            <a:fld id="{62B8DF0E-90BF-EC4E-8934-156187A1162F}" type="datetimeFigureOut">
              <a:rPr lang="es-MX" smtClean="0"/>
              <a:t>06/06/2025</a:t>
            </a:fld>
            <a:endParaRPr lang="es-MX"/>
          </a:p>
        </p:txBody>
      </p:sp>
      <p:sp>
        <p:nvSpPr>
          <p:cNvPr id="6" name="Marcador de pie de página 5">
            <a:extLst>
              <a:ext uri="{FF2B5EF4-FFF2-40B4-BE49-F238E27FC236}">
                <a16:creationId xmlns:a16="http://schemas.microsoft.com/office/drawing/2014/main" id="{6F695825-735B-B840-9E9D-D85D60F47FE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7711505-64F3-3849-8F5B-1CE6842C2B00}"/>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9" name="Text Placeholder 9">
            <a:extLst>
              <a:ext uri="{FF2B5EF4-FFF2-40B4-BE49-F238E27FC236}">
                <a16:creationId xmlns:a16="http://schemas.microsoft.com/office/drawing/2014/main" id="{6102310E-A4CF-E948-B792-8AFA51838E3D}"/>
              </a:ext>
            </a:extLst>
          </p:cNvPr>
          <p:cNvSpPr>
            <a:spLocks noGrp="1"/>
          </p:cNvSpPr>
          <p:nvPr>
            <p:ph type="body" sz="quarter" idx="13" hasCustomPrompt="1"/>
          </p:nvPr>
        </p:nvSpPr>
        <p:spPr>
          <a:xfrm>
            <a:off x="1088397" y="3148034"/>
            <a:ext cx="10126721" cy="561931"/>
          </a:xfrm>
          <a:prstGeom prst="rect">
            <a:avLst/>
          </a:prstGeom>
        </p:spPr>
        <p:txBody>
          <a:bodyPr>
            <a:normAutofit/>
          </a:bodyPr>
          <a:lstStyle>
            <a:lvl1pPr marL="0" indent="0" algn="ctr">
              <a:buNone/>
              <a:defRPr sz="4000">
                <a:solidFill>
                  <a:srgbClr val="DEC9A2"/>
                </a:solidFill>
                <a:latin typeface="Montserrat SemiBold" panose="00000700000000000000" pitchFamily="2" charset="0"/>
              </a:defRPr>
            </a:lvl1pPr>
          </a:lstStyle>
          <a:p>
            <a:pPr lvl="0"/>
            <a:r>
              <a:rPr lang="en-US" dirty="0"/>
              <a:t>CLICK TO EDIT MASTER TEXT STYLES</a:t>
            </a:r>
          </a:p>
        </p:txBody>
      </p:sp>
    </p:spTree>
    <p:extLst>
      <p:ext uri="{BB962C8B-B14F-4D97-AF65-F5344CB8AC3E}">
        <p14:creationId xmlns:p14="http://schemas.microsoft.com/office/powerpoint/2010/main" val="3033497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87955F23-1D39-834E-A409-9AC17BD76844}"/>
              </a:ext>
            </a:extLst>
          </p:cNvPr>
          <p:cNvSpPr>
            <a:spLocks noGrp="1"/>
          </p:cNvSpPr>
          <p:nvPr>
            <p:ph type="dt" sz="half" idx="10"/>
          </p:nvPr>
        </p:nvSpPr>
        <p:spPr/>
        <p:txBody>
          <a:bodyPr/>
          <a:lstStyle/>
          <a:p>
            <a:fld id="{62B8DF0E-90BF-EC4E-8934-156187A1162F}" type="datetimeFigureOut">
              <a:rPr lang="es-MX" smtClean="0"/>
              <a:t>06/06/2025</a:t>
            </a:fld>
            <a:endParaRPr lang="es-MX"/>
          </a:p>
        </p:txBody>
      </p:sp>
      <p:sp>
        <p:nvSpPr>
          <p:cNvPr id="5" name="Marcador de pie de página 4">
            <a:extLst>
              <a:ext uri="{FF2B5EF4-FFF2-40B4-BE49-F238E27FC236}">
                <a16:creationId xmlns:a16="http://schemas.microsoft.com/office/drawing/2014/main" id="{BC415F7B-CE6E-6D4A-B5AB-BDDDCD956C2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AEF8AF7-5DF2-EB49-AC54-6BEB41FC7F07}"/>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12" name="Título 1">
            <a:extLst>
              <a:ext uri="{FF2B5EF4-FFF2-40B4-BE49-F238E27FC236}">
                <a16:creationId xmlns:a16="http://schemas.microsoft.com/office/drawing/2014/main" id="{D23CAB6B-7A5A-6B4E-A033-229957EF0369}"/>
              </a:ext>
            </a:extLst>
          </p:cNvPr>
          <p:cNvSpPr>
            <a:spLocks noGrp="1"/>
          </p:cNvSpPr>
          <p:nvPr>
            <p:ph type="title" hasCustomPrompt="1"/>
          </p:nvPr>
        </p:nvSpPr>
        <p:spPr>
          <a:xfrm>
            <a:off x="363220" y="1964531"/>
            <a:ext cx="11465560" cy="1325563"/>
          </a:xfrm>
          <a:prstGeom prst="rect">
            <a:avLst/>
          </a:prstGeom>
          <a:noFill/>
        </p:spPr>
        <p:txBody>
          <a:bodyPr/>
          <a:lstStyle>
            <a:lvl1pPr algn="ctr">
              <a:defRPr b="0" i="0">
                <a:solidFill>
                  <a:srgbClr val="6E152E"/>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13" name="Marcador de contenido 2">
            <a:extLst>
              <a:ext uri="{FF2B5EF4-FFF2-40B4-BE49-F238E27FC236}">
                <a16:creationId xmlns:a16="http://schemas.microsoft.com/office/drawing/2014/main" id="{C92E3075-A055-6542-91AB-F62814FD3EF7}"/>
              </a:ext>
            </a:extLst>
          </p:cNvPr>
          <p:cNvSpPr>
            <a:spLocks noGrp="1"/>
          </p:cNvSpPr>
          <p:nvPr>
            <p:ph idx="1" hasCustomPrompt="1"/>
          </p:nvPr>
        </p:nvSpPr>
        <p:spPr>
          <a:xfrm>
            <a:off x="363220" y="3429001"/>
            <a:ext cx="11465560" cy="1137921"/>
          </a:xfrm>
          <a:prstGeom prst="rect">
            <a:avLst/>
          </a:prstGeom>
        </p:spPr>
        <p:txBody>
          <a:bodyPr>
            <a:normAutofit/>
          </a:bodyPr>
          <a:lstStyle>
            <a:lvl1pPr marL="0" indent="0" algn="ctr">
              <a:buNone/>
              <a:defRPr sz="2400" b="0" i="0">
                <a:solidFill>
                  <a:srgbClr val="BC945A"/>
                </a:solidFill>
                <a:latin typeface="Montserrat SemiBold" panose="00000700000000000000" pitchFamily="2" charset="0"/>
              </a:defRPr>
            </a:lvl1pPr>
          </a:lstStyle>
          <a:p>
            <a:r>
              <a:rPr lang="es-ES" dirty="0"/>
              <a:t>LOREM IPSUM</a:t>
            </a:r>
          </a:p>
        </p:txBody>
      </p:sp>
    </p:spTree>
    <p:extLst>
      <p:ext uri="{BB962C8B-B14F-4D97-AF65-F5344CB8AC3E}">
        <p14:creationId xmlns:p14="http://schemas.microsoft.com/office/powerpoint/2010/main" val="287764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A5DCD591-614A-7548-8788-7FD7534F105A}"/>
              </a:ext>
            </a:extLst>
          </p:cNvPr>
          <p:cNvSpPr>
            <a:spLocks noGrp="1"/>
          </p:cNvSpPr>
          <p:nvPr>
            <p:ph type="title" hasCustomPrompt="1"/>
          </p:nvPr>
        </p:nvSpPr>
        <p:spPr>
          <a:xfrm>
            <a:off x="5496560" y="996581"/>
            <a:ext cx="5720080" cy="2852737"/>
          </a:xfrm>
          <a:prstGeom prst="rect">
            <a:avLst/>
          </a:prstGeom>
        </p:spPr>
        <p:txBody>
          <a:bodyPr anchor="b">
            <a:noAutofit/>
          </a:bodyPr>
          <a:lstStyle>
            <a:lvl1pPr>
              <a:defRPr sz="4400" b="1" i="0">
                <a:solidFill>
                  <a:srgbClr val="6E152E"/>
                </a:solidFill>
                <a:latin typeface="Montserrat SemiBold" pitchFamily="2" charset="77"/>
              </a:defRPr>
            </a:lvl1pPr>
          </a:lstStyle>
          <a:p>
            <a:r>
              <a:rPr lang="es-ES" dirty="0"/>
              <a:t>HAGA CLIC PARA MODIFICAR EL ESTILO DE TÍTULO DEL PATRÓN</a:t>
            </a:r>
            <a:endParaRPr lang="es-MX" dirty="0"/>
          </a:p>
        </p:txBody>
      </p:sp>
      <p:sp>
        <p:nvSpPr>
          <p:cNvPr id="9" name="Marcador de fecha 3">
            <a:extLst>
              <a:ext uri="{FF2B5EF4-FFF2-40B4-BE49-F238E27FC236}">
                <a16:creationId xmlns:a16="http://schemas.microsoft.com/office/drawing/2014/main" id="{33049571-67D9-7C4A-95BE-A7944144561A}"/>
              </a:ext>
            </a:extLst>
          </p:cNvPr>
          <p:cNvSpPr>
            <a:spLocks noGrp="1"/>
          </p:cNvSpPr>
          <p:nvPr>
            <p:ph type="dt" sz="half" idx="10"/>
          </p:nvPr>
        </p:nvSpPr>
        <p:spPr>
          <a:xfrm>
            <a:off x="838200" y="6356351"/>
            <a:ext cx="2743200" cy="365125"/>
          </a:xfrm>
        </p:spPr>
        <p:txBody>
          <a:bodyPr/>
          <a:lstStyle/>
          <a:p>
            <a:fld id="{62B8DF0E-90BF-EC4E-8934-156187A1162F}" type="datetimeFigureOut">
              <a:rPr lang="es-MX" smtClean="0"/>
              <a:t>06/06/2025</a:t>
            </a:fld>
            <a:endParaRPr lang="es-MX"/>
          </a:p>
        </p:txBody>
      </p:sp>
      <p:sp>
        <p:nvSpPr>
          <p:cNvPr id="10" name="Marcador de pie de página 4">
            <a:extLst>
              <a:ext uri="{FF2B5EF4-FFF2-40B4-BE49-F238E27FC236}">
                <a16:creationId xmlns:a16="http://schemas.microsoft.com/office/drawing/2014/main" id="{4666AA57-9D0D-3640-9528-8B3DEDC6C971}"/>
              </a:ext>
            </a:extLst>
          </p:cNvPr>
          <p:cNvSpPr>
            <a:spLocks noGrp="1"/>
          </p:cNvSpPr>
          <p:nvPr>
            <p:ph type="ftr" sz="quarter" idx="11"/>
          </p:nvPr>
        </p:nvSpPr>
        <p:spPr>
          <a:xfrm>
            <a:off x="4038600" y="6356351"/>
            <a:ext cx="4114800" cy="365125"/>
          </a:xfrm>
        </p:spPr>
        <p:txBody>
          <a:bodyPr/>
          <a:lstStyle/>
          <a:p>
            <a:endParaRPr lang="es-MX"/>
          </a:p>
        </p:txBody>
      </p:sp>
      <p:sp>
        <p:nvSpPr>
          <p:cNvPr id="11" name="Marcador de número de diapositiva 5">
            <a:extLst>
              <a:ext uri="{FF2B5EF4-FFF2-40B4-BE49-F238E27FC236}">
                <a16:creationId xmlns:a16="http://schemas.microsoft.com/office/drawing/2014/main" id="{BFB13A88-D95D-D640-A28D-F449DDA4C908}"/>
              </a:ext>
            </a:extLst>
          </p:cNvPr>
          <p:cNvSpPr>
            <a:spLocks noGrp="1"/>
          </p:cNvSpPr>
          <p:nvPr>
            <p:ph type="sldNum" sz="quarter" idx="12"/>
          </p:nvPr>
        </p:nvSpPr>
        <p:spPr>
          <a:xfrm>
            <a:off x="8610600" y="6356351"/>
            <a:ext cx="2743200" cy="365125"/>
          </a:xfrm>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4038974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D4A1ADC4-8F9E-7348-816F-C00C9B82A7D0}"/>
              </a:ext>
            </a:extLst>
          </p:cNvPr>
          <p:cNvSpPr>
            <a:spLocks noGrp="1"/>
          </p:cNvSpPr>
          <p:nvPr>
            <p:ph type="dt" sz="half" idx="10"/>
          </p:nvPr>
        </p:nvSpPr>
        <p:spPr/>
        <p:txBody>
          <a:bodyPr/>
          <a:lstStyle/>
          <a:p>
            <a:fld id="{62B8DF0E-90BF-EC4E-8934-156187A1162F}" type="datetimeFigureOut">
              <a:rPr lang="es-MX" smtClean="0"/>
              <a:t>06/06/2025</a:t>
            </a:fld>
            <a:endParaRPr lang="es-MX"/>
          </a:p>
        </p:txBody>
      </p:sp>
      <p:sp>
        <p:nvSpPr>
          <p:cNvPr id="4" name="Marcador de pie de página 3">
            <a:extLst>
              <a:ext uri="{FF2B5EF4-FFF2-40B4-BE49-F238E27FC236}">
                <a16:creationId xmlns:a16="http://schemas.microsoft.com/office/drawing/2014/main" id="{8CB84907-060D-AF46-94EB-77E9E6992FD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BA9FE25-529C-C643-8C50-F8F91B5ABAA5}"/>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6" name="Título 1">
            <a:extLst>
              <a:ext uri="{FF2B5EF4-FFF2-40B4-BE49-F238E27FC236}">
                <a16:creationId xmlns:a16="http://schemas.microsoft.com/office/drawing/2014/main" id="{4F2DB6AC-9A7C-414E-AFE4-4F5933719B80}"/>
              </a:ext>
            </a:extLst>
          </p:cNvPr>
          <p:cNvSpPr>
            <a:spLocks noGrp="1"/>
          </p:cNvSpPr>
          <p:nvPr>
            <p:ph type="title" hasCustomPrompt="1"/>
          </p:nvPr>
        </p:nvSpPr>
        <p:spPr>
          <a:xfrm>
            <a:off x="381000" y="562928"/>
            <a:ext cx="11424920" cy="1060859"/>
          </a:xfrm>
          <a:prstGeom prst="rect">
            <a:avLst/>
          </a:prstGeom>
          <a:noFill/>
        </p:spPr>
        <p:txBody>
          <a:bodyPr/>
          <a:lstStyle>
            <a:lvl1pPr algn="l">
              <a:defRPr sz="4000" b="0" i="0">
                <a:solidFill>
                  <a:srgbClr val="6E152E"/>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7" name="Marcador de contenido 2">
            <a:extLst>
              <a:ext uri="{FF2B5EF4-FFF2-40B4-BE49-F238E27FC236}">
                <a16:creationId xmlns:a16="http://schemas.microsoft.com/office/drawing/2014/main" id="{2DC9B4D7-BCB7-EC4E-BF24-EDB3A3819008}"/>
              </a:ext>
            </a:extLst>
          </p:cNvPr>
          <p:cNvSpPr>
            <a:spLocks noGrp="1"/>
          </p:cNvSpPr>
          <p:nvPr>
            <p:ph idx="1" hasCustomPrompt="1"/>
          </p:nvPr>
        </p:nvSpPr>
        <p:spPr>
          <a:xfrm>
            <a:off x="381002" y="1865811"/>
            <a:ext cx="5532119" cy="41043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8" name="Marcador de contenido 2">
            <a:extLst>
              <a:ext uri="{FF2B5EF4-FFF2-40B4-BE49-F238E27FC236}">
                <a16:creationId xmlns:a16="http://schemas.microsoft.com/office/drawing/2014/main" id="{71A72765-293D-3444-BD4D-E3F78760BD64}"/>
              </a:ext>
            </a:extLst>
          </p:cNvPr>
          <p:cNvSpPr>
            <a:spLocks noGrp="1"/>
          </p:cNvSpPr>
          <p:nvPr>
            <p:ph idx="13" hasCustomPrompt="1"/>
          </p:nvPr>
        </p:nvSpPr>
        <p:spPr>
          <a:xfrm>
            <a:off x="6233160" y="1865811"/>
            <a:ext cx="5572760" cy="41043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Tree>
    <p:extLst>
      <p:ext uri="{BB962C8B-B14F-4D97-AF65-F5344CB8AC3E}">
        <p14:creationId xmlns:p14="http://schemas.microsoft.com/office/powerpoint/2010/main" val="5784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381000" y="562928"/>
            <a:ext cx="11424920" cy="1325563"/>
          </a:xfrm>
          <a:prstGeom prst="rect">
            <a:avLst/>
          </a:prstGeom>
          <a:noFill/>
        </p:spPr>
        <p:txBody>
          <a:bodyPr/>
          <a:lstStyle>
            <a:lvl1pPr algn="l">
              <a:defRPr sz="4000" b="0" i="0">
                <a:solidFill>
                  <a:srgbClr val="6E152E"/>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381002" y="2072640"/>
            <a:ext cx="5532119" cy="41043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06/06/2025</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7" name="Marcador de contenido 2">
            <a:extLst>
              <a:ext uri="{FF2B5EF4-FFF2-40B4-BE49-F238E27FC236}">
                <a16:creationId xmlns:a16="http://schemas.microsoft.com/office/drawing/2014/main" id="{34669C8D-E6AE-DD4A-AC37-D27A5118864B}"/>
              </a:ext>
            </a:extLst>
          </p:cNvPr>
          <p:cNvSpPr>
            <a:spLocks noGrp="1"/>
          </p:cNvSpPr>
          <p:nvPr>
            <p:ph idx="13" hasCustomPrompt="1"/>
          </p:nvPr>
        </p:nvSpPr>
        <p:spPr>
          <a:xfrm>
            <a:off x="6233160" y="2072640"/>
            <a:ext cx="5572760" cy="41043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Tree>
    <p:extLst>
      <p:ext uri="{BB962C8B-B14F-4D97-AF65-F5344CB8AC3E}">
        <p14:creationId xmlns:p14="http://schemas.microsoft.com/office/powerpoint/2010/main" val="2674647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398780" y="568860"/>
            <a:ext cx="4155440" cy="1325563"/>
          </a:xfrm>
          <a:prstGeom prst="rect">
            <a:avLst/>
          </a:prstGeom>
          <a:noFill/>
        </p:spPr>
        <p:txBody>
          <a:bodyPr>
            <a:normAutofit/>
          </a:bodyPr>
          <a:lstStyle>
            <a:lvl1pPr algn="l">
              <a:defRPr sz="4000" b="0" i="0">
                <a:solidFill>
                  <a:srgbClr val="6E152E"/>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5029200" y="1825625"/>
            <a:ext cx="6324600" cy="4351339"/>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06/06/2025</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4065365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426720" y="555683"/>
            <a:ext cx="4114800" cy="1029144"/>
          </a:xfrm>
          <a:prstGeom prst="rect">
            <a:avLst/>
          </a:prstGeom>
          <a:noFill/>
        </p:spPr>
        <p:txBody>
          <a:bodyPr>
            <a:noAutofit/>
          </a:bodyPr>
          <a:lstStyle>
            <a:lvl1pPr algn="l">
              <a:defRPr sz="4000" b="0" i="0">
                <a:solidFill>
                  <a:srgbClr val="6E152E"/>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4988560" y="1825625"/>
            <a:ext cx="6365240" cy="4351339"/>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06/06/2025</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2338441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6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274318" y="578803"/>
            <a:ext cx="4036423" cy="1260475"/>
          </a:xfrm>
          <a:prstGeom prst="rect">
            <a:avLst/>
          </a:prstGeom>
          <a:noFill/>
        </p:spPr>
        <p:txBody>
          <a:bodyPr>
            <a:normAutofit/>
          </a:bodyPr>
          <a:lstStyle>
            <a:lvl1pPr algn="l">
              <a:defRPr sz="3900" b="0" i="0">
                <a:solidFill>
                  <a:srgbClr val="6E152E"/>
                </a:solidFill>
                <a:latin typeface="Montserrat SemiBold" panose="00000700000000000000" pitchFamily="2" charset="0"/>
              </a:defRPr>
            </a:lvl1pPr>
          </a:lstStyle>
          <a:p>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4785360" y="1209041"/>
            <a:ext cx="6568440" cy="49679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06/06/2025</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3438024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A5DCD591-614A-7548-8788-7FD7534F105A}"/>
              </a:ext>
            </a:extLst>
          </p:cNvPr>
          <p:cNvSpPr>
            <a:spLocks noGrp="1"/>
          </p:cNvSpPr>
          <p:nvPr>
            <p:ph type="title" hasCustomPrompt="1"/>
          </p:nvPr>
        </p:nvSpPr>
        <p:spPr>
          <a:xfrm>
            <a:off x="831850" y="784707"/>
            <a:ext cx="10521951" cy="1806095"/>
          </a:xfrm>
          <a:prstGeom prst="rect">
            <a:avLst/>
          </a:prstGeom>
        </p:spPr>
        <p:txBody>
          <a:bodyPr anchor="b">
            <a:normAutofit/>
          </a:bodyPr>
          <a:lstStyle>
            <a:lvl1pPr algn="ctr">
              <a:defRPr sz="4400" b="1" i="0">
                <a:solidFill>
                  <a:srgbClr val="6E152E"/>
                </a:solidFill>
                <a:latin typeface="Montserrat SemiBold" pitchFamily="2" charset="77"/>
              </a:defRPr>
            </a:lvl1pPr>
          </a:lstStyle>
          <a:p>
            <a:r>
              <a:rPr lang="es-ES" dirty="0"/>
              <a:t>HAGA CLIC PARA MODIFICAR EL ESTILO DE TÍTULO DEL PATRÓN</a:t>
            </a:r>
            <a:endParaRPr lang="es-MX" dirty="0"/>
          </a:p>
        </p:txBody>
      </p:sp>
      <p:sp>
        <p:nvSpPr>
          <p:cNvPr id="8" name="Marcador de texto 2">
            <a:extLst>
              <a:ext uri="{FF2B5EF4-FFF2-40B4-BE49-F238E27FC236}">
                <a16:creationId xmlns:a16="http://schemas.microsoft.com/office/drawing/2014/main" id="{3A54153E-355E-3C40-B508-5337B24D63B2}"/>
              </a:ext>
            </a:extLst>
          </p:cNvPr>
          <p:cNvSpPr>
            <a:spLocks noGrp="1"/>
          </p:cNvSpPr>
          <p:nvPr>
            <p:ph type="body" idx="1"/>
          </p:nvPr>
        </p:nvSpPr>
        <p:spPr>
          <a:xfrm>
            <a:off x="831851" y="2956561"/>
            <a:ext cx="10515600" cy="2208059"/>
          </a:xfrm>
          <a:prstGeom prst="rect">
            <a:avLst/>
          </a:prstGeom>
        </p:spPr>
        <p:txBody>
          <a:bodyPr/>
          <a:lstStyle>
            <a:lvl1pPr marL="0" indent="0">
              <a:buNone/>
              <a:defRPr sz="2400" b="0" i="0">
                <a:solidFill>
                  <a:schemeClr val="tx1">
                    <a:tint val="75000"/>
                  </a:schemeClr>
                </a:solidFill>
                <a:latin typeface="Montserrat" pitchFamily="2" charset="77"/>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s-ES" dirty="0"/>
              <a:t>Editar los estilos de texto del patrón
Segundo nivel
Tercer nivel
Cuarto nivel
Quinto nivel</a:t>
            </a:r>
            <a:endParaRPr lang="es-MX" dirty="0"/>
          </a:p>
        </p:txBody>
      </p:sp>
      <p:sp>
        <p:nvSpPr>
          <p:cNvPr id="9" name="Marcador de fecha 3">
            <a:extLst>
              <a:ext uri="{FF2B5EF4-FFF2-40B4-BE49-F238E27FC236}">
                <a16:creationId xmlns:a16="http://schemas.microsoft.com/office/drawing/2014/main" id="{33049571-67D9-7C4A-95BE-A7944144561A}"/>
              </a:ext>
            </a:extLst>
          </p:cNvPr>
          <p:cNvSpPr>
            <a:spLocks noGrp="1"/>
          </p:cNvSpPr>
          <p:nvPr>
            <p:ph type="dt" sz="half" idx="10"/>
          </p:nvPr>
        </p:nvSpPr>
        <p:spPr>
          <a:xfrm>
            <a:off x="838200" y="6356351"/>
            <a:ext cx="2743200" cy="365125"/>
          </a:xfrm>
        </p:spPr>
        <p:txBody>
          <a:bodyPr/>
          <a:lstStyle/>
          <a:p>
            <a:fld id="{62B8DF0E-90BF-EC4E-8934-156187A1162F}" type="datetimeFigureOut">
              <a:rPr lang="es-MX" smtClean="0"/>
              <a:t>06/06/2025</a:t>
            </a:fld>
            <a:endParaRPr lang="es-MX"/>
          </a:p>
        </p:txBody>
      </p:sp>
      <p:sp>
        <p:nvSpPr>
          <p:cNvPr id="10" name="Marcador de pie de página 4">
            <a:extLst>
              <a:ext uri="{FF2B5EF4-FFF2-40B4-BE49-F238E27FC236}">
                <a16:creationId xmlns:a16="http://schemas.microsoft.com/office/drawing/2014/main" id="{4666AA57-9D0D-3640-9528-8B3DEDC6C971}"/>
              </a:ext>
            </a:extLst>
          </p:cNvPr>
          <p:cNvSpPr>
            <a:spLocks noGrp="1"/>
          </p:cNvSpPr>
          <p:nvPr>
            <p:ph type="ftr" sz="quarter" idx="11"/>
          </p:nvPr>
        </p:nvSpPr>
        <p:spPr>
          <a:xfrm>
            <a:off x="4038600" y="6356351"/>
            <a:ext cx="4114800" cy="365125"/>
          </a:xfrm>
        </p:spPr>
        <p:txBody>
          <a:bodyPr/>
          <a:lstStyle/>
          <a:p>
            <a:endParaRPr lang="es-MX"/>
          </a:p>
        </p:txBody>
      </p:sp>
      <p:sp>
        <p:nvSpPr>
          <p:cNvPr id="11" name="Marcador de número de diapositiva 5">
            <a:extLst>
              <a:ext uri="{FF2B5EF4-FFF2-40B4-BE49-F238E27FC236}">
                <a16:creationId xmlns:a16="http://schemas.microsoft.com/office/drawing/2014/main" id="{BFB13A88-D95D-D640-A28D-F449DDA4C908}"/>
              </a:ext>
            </a:extLst>
          </p:cNvPr>
          <p:cNvSpPr>
            <a:spLocks noGrp="1"/>
          </p:cNvSpPr>
          <p:nvPr>
            <p:ph type="sldNum" sz="quarter" idx="12"/>
          </p:nvPr>
        </p:nvSpPr>
        <p:spPr>
          <a:xfrm>
            <a:off x="8610600" y="6356351"/>
            <a:ext cx="2743200" cy="365125"/>
          </a:xfrm>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2733086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1A6CB96C-1C06-3B44-8615-D726F4477E85}"/>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B8DF0E-90BF-EC4E-8934-156187A1162F}" type="datetimeFigureOut">
              <a:rPr lang="es-MX" smtClean="0"/>
              <a:t>06/06/2025</a:t>
            </a:fld>
            <a:endParaRPr lang="es-MX"/>
          </a:p>
        </p:txBody>
      </p:sp>
      <p:sp>
        <p:nvSpPr>
          <p:cNvPr id="5" name="Marcador de pie de página 4">
            <a:extLst>
              <a:ext uri="{FF2B5EF4-FFF2-40B4-BE49-F238E27FC236}">
                <a16:creationId xmlns:a16="http://schemas.microsoft.com/office/drawing/2014/main" id="{113D1A4B-ADA7-7043-82FA-F7032EB1772F}"/>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802CF53-648D-B74F-A473-B4CC8BB23A51}"/>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9739B-ACC7-1A4E-906B-A9546BA1AB75}" type="slidenum">
              <a:rPr lang="es-MX" smtClean="0"/>
              <a:t>‹Nº›</a:t>
            </a:fld>
            <a:endParaRPr lang="es-MX"/>
          </a:p>
        </p:txBody>
      </p:sp>
    </p:spTree>
    <p:extLst>
      <p:ext uri="{BB962C8B-B14F-4D97-AF65-F5344CB8AC3E}">
        <p14:creationId xmlns:p14="http://schemas.microsoft.com/office/powerpoint/2010/main" val="1828472170"/>
      </p:ext>
    </p:extLst>
  </p:cSld>
  <p:clrMap bg1="lt1" tx1="dk1" bg2="lt2" tx2="dk2" accent1="accent1" accent2="accent2" accent3="accent3" accent4="accent4" accent5="accent5" accent6="accent6" hlink="hlink" folHlink="folHlink"/>
  <p:sldLayoutIdLst>
    <p:sldLayoutId id="2147483669" r:id="rId1"/>
    <p:sldLayoutId id="2147483660" r:id="rId2"/>
    <p:sldLayoutId id="2147483664" r:id="rId3"/>
    <p:sldLayoutId id="2147483672" r:id="rId4"/>
    <p:sldLayoutId id="2147483650" r:id="rId5"/>
    <p:sldLayoutId id="2147483666" r:id="rId6"/>
    <p:sldLayoutId id="2147483667" r:id="rId7"/>
    <p:sldLayoutId id="2147483668" r:id="rId8"/>
    <p:sldLayoutId id="2147483663" r:id="rId9"/>
    <p:sldLayoutId id="2147483651" r:id="rId10"/>
    <p:sldLayoutId id="2147483653" r:id="rId11"/>
    <p:sldLayoutId id="2147483652" r:id="rId12"/>
    <p:sldLayoutId id="2147483656" r:id="rId13"/>
    <p:sldLayoutId id="2147483673" r:id="rId1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egi.org.mx/rnm/index.php/catalog/859/data-dictionary/F8?file_name=ENSU_CB_0623" TargetMode="External"/><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hyperlink" Target="https://doi.org/10.3390/jsan12010009"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3839E-42C7-C646-B6FF-4197C8741DFB}"/>
              </a:ext>
            </a:extLst>
          </p:cNvPr>
          <p:cNvSpPr>
            <a:spLocks noGrp="1"/>
          </p:cNvSpPr>
          <p:nvPr>
            <p:ph type="title"/>
          </p:nvPr>
        </p:nvSpPr>
        <p:spPr>
          <a:xfrm>
            <a:off x="363220" y="945160"/>
            <a:ext cx="11465560" cy="2202365"/>
          </a:xfrm>
        </p:spPr>
        <p:txBody>
          <a:bodyPr/>
          <a:lstStyle/>
          <a:p>
            <a:r>
              <a:rPr lang="es-ES" sz="4000" dirty="0"/>
              <a:t>Algoritmo de detección de patrones de movimiento para la identificación de</a:t>
            </a:r>
            <a:br>
              <a:rPr lang="es-ES" sz="4000" dirty="0"/>
            </a:br>
            <a:r>
              <a:rPr lang="es-ES" sz="4000" dirty="0"/>
              <a:t>allanamiento de morada usando visión computacional</a:t>
            </a:r>
            <a:endParaRPr lang="es-MX" sz="4000" dirty="0"/>
          </a:p>
        </p:txBody>
      </p:sp>
      <p:sp>
        <p:nvSpPr>
          <p:cNvPr id="3" name="Marcador de contenido 2">
            <a:extLst>
              <a:ext uri="{FF2B5EF4-FFF2-40B4-BE49-F238E27FC236}">
                <a16:creationId xmlns:a16="http://schemas.microsoft.com/office/drawing/2014/main" id="{1030C26F-05D6-3E42-AC4F-B7CE78B0F1EB}"/>
              </a:ext>
            </a:extLst>
          </p:cNvPr>
          <p:cNvSpPr>
            <a:spLocks noGrp="1"/>
          </p:cNvSpPr>
          <p:nvPr>
            <p:ph idx="1"/>
          </p:nvPr>
        </p:nvSpPr>
        <p:spPr>
          <a:xfrm>
            <a:off x="363220" y="3460817"/>
            <a:ext cx="11465560" cy="1939521"/>
          </a:xfrm>
        </p:spPr>
        <p:txBody>
          <a:bodyPr>
            <a:normAutofit fontScale="92500" lnSpcReduction="20000"/>
          </a:bodyPr>
          <a:lstStyle/>
          <a:p>
            <a:r>
              <a:rPr lang="es-MX" dirty="0"/>
              <a:t>Trabajo Terminal No. TT2025-1 IA-002</a:t>
            </a:r>
          </a:p>
          <a:p>
            <a:endParaRPr lang="es-MX" dirty="0"/>
          </a:p>
          <a:p>
            <a:r>
              <a:rPr lang="es-MX" dirty="0"/>
              <a:t>Valeria Jahzeel Castañón Hernández</a:t>
            </a:r>
          </a:p>
          <a:p>
            <a:endParaRPr lang="es-MX" dirty="0"/>
          </a:p>
          <a:p>
            <a:r>
              <a:rPr lang="es-MX" dirty="0"/>
              <a:t>Asesores: Dr. Lauro Reyes Cocoletzi, Dra. María del Rocío Ochoa Montiel</a:t>
            </a:r>
          </a:p>
        </p:txBody>
      </p:sp>
      <p:pic>
        <p:nvPicPr>
          <p:cNvPr id="13" name="Imagen 12">
            <a:extLst>
              <a:ext uri="{FF2B5EF4-FFF2-40B4-BE49-F238E27FC236}">
                <a16:creationId xmlns:a16="http://schemas.microsoft.com/office/drawing/2014/main" id="{6D71E830-483B-0E4D-858C-7DCA12633C21}"/>
              </a:ext>
            </a:extLst>
          </p:cNvPr>
          <p:cNvPicPr>
            <a:picLocks noChangeAspect="1"/>
          </p:cNvPicPr>
          <p:nvPr/>
        </p:nvPicPr>
        <p:blipFill>
          <a:blip r:embed="rId3"/>
          <a:stretch>
            <a:fillRect/>
          </a:stretch>
        </p:blipFill>
        <p:spPr>
          <a:xfrm>
            <a:off x="5009261" y="4966255"/>
            <a:ext cx="0" cy="0"/>
          </a:xfrm>
          <a:prstGeom prst="rect">
            <a:avLst/>
          </a:prstGeom>
        </p:spPr>
      </p:pic>
      <p:pic>
        <p:nvPicPr>
          <p:cNvPr id="15" name="Imagen 14">
            <a:extLst>
              <a:ext uri="{FF2B5EF4-FFF2-40B4-BE49-F238E27FC236}">
                <a16:creationId xmlns:a16="http://schemas.microsoft.com/office/drawing/2014/main" id="{C45F6252-C1C3-5371-E9F4-3915682A2EB5}"/>
              </a:ext>
            </a:extLst>
          </p:cNvPr>
          <p:cNvPicPr>
            <a:picLocks noChangeAspect="1"/>
          </p:cNvPicPr>
          <p:nvPr/>
        </p:nvPicPr>
        <p:blipFill>
          <a:blip r:embed="rId4"/>
          <a:stretch>
            <a:fillRect/>
          </a:stretch>
        </p:blipFill>
        <p:spPr>
          <a:xfrm>
            <a:off x="3364041" y="5559075"/>
            <a:ext cx="5463918" cy="583337"/>
          </a:xfrm>
          <a:prstGeom prst="rect">
            <a:avLst/>
          </a:prstGeom>
        </p:spPr>
      </p:pic>
    </p:spTree>
    <p:extLst>
      <p:ext uri="{BB962C8B-B14F-4D97-AF65-F5344CB8AC3E}">
        <p14:creationId xmlns:p14="http://schemas.microsoft.com/office/powerpoint/2010/main" val="362104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BAAE4-079F-BEA3-6516-FA73E8CD7B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13063C2-E616-8AAB-1BFD-45EE46F0C695}"/>
              </a:ext>
            </a:extLst>
          </p:cNvPr>
          <p:cNvSpPr>
            <a:spLocks noGrp="1"/>
          </p:cNvSpPr>
          <p:nvPr>
            <p:ph type="title"/>
          </p:nvPr>
        </p:nvSpPr>
        <p:spPr>
          <a:xfrm>
            <a:off x="831850" y="784708"/>
            <a:ext cx="10521951" cy="819290"/>
          </a:xfrm>
        </p:spPr>
        <p:txBody>
          <a:bodyPr/>
          <a:lstStyle/>
          <a:p>
            <a:r>
              <a:rPr lang="es-MX" dirty="0"/>
              <a:t>Seguimiento de objetos</a:t>
            </a:r>
          </a:p>
        </p:txBody>
      </p:sp>
      <p:pic>
        <p:nvPicPr>
          <p:cNvPr id="4" name="Imagen 3">
            <a:extLst>
              <a:ext uri="{FF2B5EF4-FFF2-40B4-BE49-F238E27FC236}">
                <a16:creationId xmlns:a16="http://schemas.microsoft.com/office/drawing/2014/main" id="{268A91BB-2861-D3C1-1608-5AFFEE31B9A3}"/>
              </a:ext>
            </a:extLst>
          </p:cNvPr>
          <p:cNvPicPr>
            <a:picLocks noChangeAspect="1"/>
          </p:cNvPicPr>
          <p:nvPr/>
        </p:nvPicPr>
        <p:blipFill>
          <a:blip r:embed="rId2"/>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E2C73EC8-13FE-42BC-D2C9-0092F8ED0C59}"/>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7</a:t>
            </a:r>
          </a:p>
        </p:txBody>
      </p:sp>
      <p:pic>
        <p:nvPicPr>
          <p:cNvPr id="3074" name="Picture 2">
            <a:extLst>
              <a:ext uri="{FF2B5EF4-FFF2-40B4-BE49-F238E27FC236}">
                <a16:creationId xmlns:a16="http://schemas.microsoft.com/office/drawing/2014/main" id="{9BA88FC9-69DB-EF40-CA69-8DC80C8EC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20" y="2286161"/>
            <a:ext cx="11107609" cy="260704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ADA0FA3C-C56C-6D93-D104-558F870FFBBE}"/>
              </a:ext>
            </a:extLst>
          </p:cNvPr>
          <p:cNvSpPr/>
          <p:nvPr/>
        </p:nvSpPr>
        <p:spPr>
          <a:xfrm>
            <a:off x="3820160" y="2286161"/>
            <a:ext cx="4399280" cy="199119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56860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84695-E931-2F09-2279-20B3413927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2DDA909-454D-FBA5-9A68-27AFD0668F86}"/>
              </a:ext>
            </a:extLst>
          </p:cNvPr>
          <p:cNvSpPr>
            <a:spLocks noGrp="1"/>
          </p:cNvSpPr>
          <p:nvPr>
            <p:ph type="title"/>
          </p:nvPr>
        </p:nvSpPr>
        <p:spPr>
          <a:xfrm>
            <a:off x="831850" y="784708"/>
            <a:ext cx="10521951" cy="819290"/>
          </a:xfrm>
        </p:spPr>
        <p:txBody>
          <a:bodyPr/>
          <a:lstStyle/>
          <a:p>
            <a:r>
              <a:rPr lang="es-MX" dirty="0"/>
              <a:t>Extracción de características</a:t>
            </a:r>
          </a:p>
        </p:txBody>
      </p:sp>
      <p:pic>
        <p:nvPicPr>
          <p:cNvPr id="4" name="Imagen 3">
            <a:extLst>
              <a:ext uri="{FF2B5EF4-FFF2-40B4-BE49-F238E27FC236}">
                <a16:creationId xmlns:a16="http://schemas.microsoft.com/office/drawing/2014/main" id="{EAF071DB-256E-E13F-CFAC-E116D7BA6805}"/>
              </a:ext>
            </a:extLst>
          </p:cNvPr>
          <p:cNvPicPr>
            <a:picLocks noChangeAspect="1"/>
          </p:cNvPicPr>
          <p:nvPr/>
        </p:nvPicPr>
        <p:blipFill>
          <a:blip r:embed="rId2"/>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C4AA2454-355F-B2F4-A4FE-36E02E201C17}"/>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8</a:t>
            </a:r>
          </a:p>
        </p:txBody>
      </p:sp>
      <p:pic>
        <p:nvPicPr>
          <p:cNvPr id="4098" name="Picture 2">
            <a:extLst>
              <a:ext uri="{FF2B5EF4-FFF2-40B4-BE49-F238E27FC236}">
                <a16:creationId xmlns:a16="http://schemas.microsoft.com/office/drawing/2014/main" id="{0CA799AD-5068-0981-5F42-6B9E3BE16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363" y="1690059"/>
            <a:ext cx="10406804" cy="423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937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3869A-FE1A-D64D-60F4-BA8ACE1B6A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48F0CA-4517-6B0E-8722-1C1F5CA8C8A7}"/>
              </a:ext>
            </a:extLst>
          </p:cNvPr>
          <p:cNvSpPr>
            <a:spLocks noGrp="1"/>
          </p:cNvSpPr>
          <p:nvPr>
            <p:ph type="title"/>
          </p:nvPr>
        </p:nvSpPr>
        <p:spPr>
          <a:xfrm>
            <a:off x="345440" y="784708"/>
            <a:ext cx="11008361" cy="819290"/>
          </a:xfrm>
        </p:spPr>
        <p:txBody>
          <a:bodyPr>
            <a:normAutofit fontScale="90000"/>
          </a:bodyPr>
          <a:lstStyle/>
          <a:p>
            <a:r>
              <a:rPr lang="es-MX" dirty="0"/>
              <a:t>Agrupamiento de </a:t>
            </a:r>
            <a:r>
              <a:rPr lang="es-MX" dirty="0" err="1"/>
              <a:t>IDs</a:t>
            </a:r>
            <a:r>
              <a:rPr lang="es-MX" dirty="0"/>
              <a:t> mediante DBSCAN</a:t>
            </a:r>
          </a:p>
        </p:txBody>
      </p:sp>
      <p:pic>
        <p:nvPicPr>
          <p:cNvPr id="4" name="Imagen 3">
            <a:extLst>
              <a:ext uri="{FF2B5EF4-FFF2-40B4-BE49-F238E27FC236}">
                <a16:creationId xmlns:a16="http://schemas.microsoft.com/office/drawing/2014/main" id="{D0E54061-F88F-3B7E-BADF-644D6145509A}"/>
              </a:ext>
            </a:extLst>
          </p:cNvPr>
          <p:cNvPicPr>
            <a:picLocks noChangeAspect="1"/>
          </p:cNvPicPr>
          <p:nvPr/>
        </p:nvPicPr>
        <p:blipFill>
          <a:blip r:embed="rId2"/>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6DA36250-DB22-EEDD-657F-A6BCB26CD315}"/>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9</a:t>
            </a:r>
          </a:p>
        </p:txBody>
      </p:sp>
      <p:pic>
        <p:nvPicPr>
          <p:cNvPr id="6146" name="Picture 2">
            <a:extLst>
              <a:ext uri="{FF2B5EF4-FFF2-40B4-BE49-F238E27FC236}">
                <a16:creationId xmlns:a16="http://schemas.microsoft.com/office/drawing/2014/main" id="{E8D47201-9050-5ECB-F478-37DD8DEF2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62" y="1979256"/>
            <a:ext cx="10981839" cy="378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039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631D6-1BEB-BB3C-BA04-4C77269F3EC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7C06301-6238-E89A-04E4-B7F03D83FD9E}"/>
              </a:ext>
            </a:extLst>
          </p:cNvPr>
          <p:cNvSpPr>
            <a:spLocks noGrp="1"/>
          </p:cNvSpPr>
          <p:nvPr>
            <p:ph type="title"/>
          </p:nvPr>
        </p:nvSpPr>
        <p:spPr>
          <a:xfrm>
            <a:off x="831850" y="784708"/>
            <a:ext cx="10521951" cy="819290"/>
          </a:xfrm>
        </p:spPr>
        <p:txBody>
          <a:bodyPr>
            <a:normAutofit/>
          </a:bodyPr>
          <a:lstStyle/>
          <a:p>
            <a:r>
              <a:rPr lang="es-MX" dirty="0"/>
              <a:t>Análisis de características</a:t>
            </a:r>
          </a:p>
        </p:txBody>
      </p:sp>
      <p:pic>
        <p:nvPicPr>
          <p:cNvPr id="4" name="Imagen 3">
            <a:extLst>
              <a:ext uri="{FF2B5EF4-FFF2-40B4-BE49-F238E27FC236}">
                <a16:creationId xmlns:a16="http://schemas.microsoft.com/office/drawing/2014/main" id="{A176EA47-2403-07E1-ECA2-13B47C7DA5D5}"/>
              </a:ext>
            </a:extLst>
          </p:cNvPr>
          <p:cNvPicPr>
            <a:picLocks noChangeAspect="1"/>
          </p:cNvPicPr>
          <p:nvPr/>
        </p:nvPicPr>
        <p:blipFill>
          <a:blip r:embed="rId2"/>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185E3349-C7E2-B71A-812A-9EE3348A1135}"/>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10</a:t>
            </a:r>
          </a:p>
        </p:txBody>
      </p:sp>
      <p:pic>
        <p:nvPicPr>
          <p:cNvPr id="6" name="Imagen 5">
            <a:extLst>
              <a:ext uri="{FF2B5EF4-FFF2-40B4-BE49-F238E27FC236}">
                <a16:creationId xmlns:a16="http://schemas.microsoft.com/office/drawing/2014/main" id="{E4D8D012-AD72-4AC3-78B6-110D5F0F58B8}"/>
              </a:ext>
            </a:extLst>
          </p:cNvPr>
          <p:cNvPicPr>
            <a:picLocks noChangeAspect="1"/>
          </p:cNvPicPr>
          <p:nvPr/>
        </p:nvPicPr>
        <p:blipFill>
          <a:blip r:embed="rId3"/>
          <a:stretch>
            <a:fillRect/>
          </a:stretch>
        </p:blipFill>
        <p:spPr>
          <a:xfrm>
            <a:off x="109812" y="1868157"/>
            <a:ext cx="5983013" cy="3892563"/>
          </a:xfrm>
          <a:prstGeom prst="rect">
            <a:avLst/>
          </a:prstGeom>
        </p:spPr>
      </p:pic>
      <p:pic>
        <p:nvPicPr>
          <p:cNvPr id="8" name="Imagen 7">
            <a:extLst>
              <a:ext uri="{FF2B5EF4-FFF2-40B4-BE49-F238E27FC236}">
                <a16:creationId xmlns:a16="http://schemas.microsoft.com/office/drawing/2014/main" id="{96D38C84-5801-DC59-8BAC-222014115A00}"/>
              </a:ext>
            </a:extLst>
          </p:cNvPr>
          <p:cNvPicPr>
            <a:picLocks noChangeAspect="1"/>
          </p:cNvPicPr>
          <p:nvPr/>
        </p:nvPicPr>
        <p:blipFill>
          <a:blip r:embed="rId4"/>
          <a:stretch>
            <a:fillRect/>
          </a:stretch>
        </p:blipFill>
        <p:spPr>
          <a:xfrm>
            <a:off x="6256146" y="1949437"/>
            <a:ext cx="5913746" cy="3893040"/>
          </a:xfrm>
          <a:prstGeom prst="rect">
            <a:avLst/>
          </a:prstGeom>
        </p:spPr>
      </p:pic>
    </p:spTree>
    <p:extLst>
      <p:ext uri="{BB962C8B-B14F-4D97-AF65-F5344CB8AC3E}">
        <p14:creationId xmlns:p14="http://schemas.microsoft.com/office/powerpoint/2010/main" val="3790883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E0C12-64D3-3F55-7599-E0615B7229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80368DA-A00F-0DE2-8440-EBC77D815555}"/>
              </a:ext>
            </a:extLst>
          </p:cNvPr>
          <p:cNvSpPr>
            <a:spLocks noGrp="1"/>
          </p:cNvSpPr>
          <p:nvPr>
            <p:ph type="title"/>
          </p:nvPr>
        </p:nvSpPr>
        <p:spPr>
          <a:xfrm>
            <a:off x="831850" y="784708"/>
            <a:ext cx="10521951" cy="819290"/>
          </a:xfrm>
        </p:spPr>
        <p:txBody>
          <a:bodyPr/>
          <a:lstStyle/>
          <a:p>
            <a:r>
              <a:rPr lang="es-MX" dirty="0"/>
              <a:t>Selección de características</a:t>
            </a:r>
          </a:p>
        </p:txBody>
      </p:sp>
      <p:pic>
        <p:nvPicPr>
          <p:cNvPr id="4" name="Imagen 3">
            <a:extLst>
              <a:ext uri="{FF2B5EF4-FFF2-40B4-BE49-F238E27FC236}">
                <a16:creationId xmlns:a16="http://schemas.microsoft.com/office/drawing/2014/main" id="{672BBB8E-A8C3-2C1F-6AED-182FE1E6FFC3}"/>
              </a:ext>
            </a:extLst>
          </p:cNvPr>
          <p:cNvPicPr>
            <a:picLocks noChangeAspect="1"/>
          </p:cNvPicPr>
          <p:nvPr/>
        </p:nvPicPr>
        <p:blipFill>
          <a:blip r:embed="rId2"/>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D9EA1D7F-882F-2967-07F4-F9BFB3DDFAB8}"/>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11</a:t>
            </a:r>
          </a:p>
        </p:txBody>
      </p:sp>
      <p:graphicFrame>
        <p:nvGraphicFramePr>
          <p:cNvPr id="5" name="Tabla 4">
            <a:extLst>
              <a:ext uri="{FF2B5EF4-FFF2-40B4-BE49-F238E27FC236}">
                <a16:creationId xmlns:a16="http://schemas.microsoft.com/office/drawing/2014/main" id="{32764CCA-92CC-4986-47CA-0739E27E360B}"/>
              </a:ext>
            </a:extLst>
          </p:cNvPr>
          <p:cNvGraphicFramePr>
            <a:graphicFrameLocks noGrp="1"/>
          </p:cNvGraphicFramePr>
          <p:nvPr>
            <p:extLst>
              <p:ext uri="{D42A27DB-BD31-4B8C-83A1-F6EECF244321}">
                <p14:modId xmlns:p14="http://schemas.microsoft.com/office/powerpoint/2010/main" val="3922912779"/>
              </p:ext>
            </p:extLst>
          </p:nvPr>
        </p:nvGraphicFramePr>
        <p:xfrm>
          <a:off x="1053465" y="1603998"/>
          <a:ext cx="10078720" cy="4241800"/>
        </p:xfrm>
        <a:graphic>
          <a:graphicData uri="http://schemas.openxmlformats.org/drawingml/2006/table">
            <a:tbl>
              <a:tblPr firstRow="1" bandRow="1">
                <a:tableStyleId>{5940675A-B579-460E-94D1-54222C63F5DA}</a:tableStyleId>
              </a:tblPr>
              <a:tblGrid>
                <a:gridCol w="2336800">
                  <a:extLst>
                    <a:ext uri="{9D8B030D-6E8A-4147-A177-3AD203B41FA5}">
                      <a16:colId xmlns:a16="http://schemas.microsoft.com/office/drawing/2014/main" val="333540594"/>
                    </a:ext>
                  </a:extLst>
                </a:gridCol>
                <a:gridCol w="7741920">
                  <a:extLst>
                    <a:ext uri="{9D8B030D-6E8A-4147-A177-3AD203B41FA5}">
                      <a16:colId xmlns:a16="http://schemas.microsoft.com/office/drawing/2014/main" val="3544522044"/>
                    </a:ext>
                  </a:extLst>
                </a:gridCol>
              </a:tblGrid>
              <a:tr h="0">
                <a:tc>
                  <a:txBody>
                    <a:bodyPr/>
                    <a:lstStyle/>
                    <a:p>
                      <a:r>
                        <a:rPr lang="es-MX" sz="1200" dirty="0">
                          <a:latin typeface="Roboto" panose="02000000000000000000" pitchFamily="2" charset="0"/>
                          <a:ea typeface="Roboto" panose="02000000000000000000" pitchFamily="2" charset="0"/>
                          <a:cs typeface="Roboto" panose="02000000000000000000" pitchFamily="2" charset="0"/>
                        </a:rPr>
                        <a:t>Característica</a:t>
                      </a:r>
                    </a:p>
                  </a:txBody>
                  <a:tcPr/>
                </a:tc>
                <a:tc>
                  <a:txBody>
                    <a:bodyPr/>
                    <a:lstStyle/>
                    <a:p>
                      <a:r>
                        <a:rPr lang="es-MX" sz="1200" dirty="0">
                          <a:latin typeface="Roboto" panose="02000000000000000000" pitchFamily="2" charset="0"/>
                          <a:ea typeface="Roboto" panose="02000000000000000000" pitchFamily="2" charset="0"/>
                          <a:cs typeface="Roboto" panose="02000000000000000000" pitchFamily="2" charset="0"/>
                        </a:rPr>
                        <a:t>Descripción</a:t>
                      </a:r>
                    </a:p>
                  </a:txBody>
                  <a:tcPr/>
                </a:tc>
                <a:extLst>
                  <a:ext uri="{0D108BD9-81ED-4DB2-BD59-A6C34878D82A}">
                    <a16:rowId xmlns:a16="http://schemas.microsoft.com/office/drawing/2014/main" val="928574152"/>
                  </a:ext>
                </a:extLst>
              </a:tr>
              <a:tr h="370840">
                <a:tc>
                  <a:txBody>
                    <a:bodyPr/>
                    <a:lstStyle/>
                    <a:p>
                      <a:r>
                        <a:rPr lang="es-MX" sz="1200" dirty="0">
                          <a:latin typeface="Roboto" panose="02000000000000000000" pitchFamily="2" charset="0"/>
                          <a:ea typeface="Roboto" panose="02000000000000000000" pitchFamily="2" charset="0"/>
                          <a:cs typeface="Roboto" panose="02000000000000000000" pitchFamily="2" charset="0"/>
                        </a:rPr>
                        <a:t>Circularidad</a:t>
                      </a:r>
                    </a:p>
                  </a:txBody>
                  <a:tcPr/>
                </a:tc>
                <a:tc>
                  <a:txBody>
                    <a:bodyPr/>
                    <a:lstStyle/>
                    <a:p>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Grado en que el movimiento sigue una trayectoria curva cerrada, evaluado con respecto a un punto central calculado.</a:t>
                      </a:r>
                      <a:endParaRPr lang="es-MX" sz="1200" dirty="0">
                        <a:effectLst/>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3719575650"/>
                  </a:ext>
                </a:extLst>
              </a:tr>
              <a:tr h="370840">
                <a:tc>
                  <a:txBody>
                    <a:bodyPr/>
                    <a:lstStyle/>
                    <a:p>
                      <a:r>
                        <a:rPr lang="es-MX" sz="1200" dirty="0" err="1">
                          <a:latin typeface="Roboto" panose="02000000000000000000" pitchFamily="2" charset="0"/>
                          <a:ea typeface="Roboto" panose="02000000000000000000" pitchFamily="2" charset="0"/>
                          <a:cs typeface="Roboto" panose="02000000000000000000" pitchFamily="2" charset="0"/>
                        </a:rPr>
                        <a:t>ZigZag</a:t>
                      </a:r>
                      <a:endParaRPr lang="es-MX" sz="12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Mide la variabilidad direccional del movimiento, especialmente los giros abruptos o cambios de sentido.</a:t>
                      </a:r>
                      <a:endParaRPr lang="es-MX" sz="1200" dirty="0">
                        <a:effectLst/>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3452114020"/>
                  </a:ext>
                </a:extLst>
              </a:tr>
              <a:tr h="370840">
                <a:tc>
                  <a:txBody>
                    <a:bodyPr/>
                    <a:lstStyle/>
                    <a:p>
                      <a:r>
                        <a:rPr lang="es-MX" sz="1200" dirty="0">
                          <a:latin typeface="Roboto" panose="02000000000000000000" pitchFamily="2" charset="0"/>
                          <a:ea typeface="Roboto" panose="02000000000000000000" pitchFamily="2" charset="0"/>
                          <a:cs typeface="Roboto" panose="02000000000000000000" pitchFamily="2" charset="0"/>
                        </a:rPr>
                        <a:t>Linealidad</a:t>
                      </a:r>
                    </a:p>
                  </a:txBody>
                  <a:tcPr/>
                </a:tc>
                <a:tc>
                  <a:txBody>
                    <a:bodyPr/>
                    <a:lstStyle/>
                    <a:p>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Grado en que la trayectoria es recta, medido como la distancia entre el punto inicial y el actual, normalizada</a:t>
                      </a:r>
                      <a:endParaRPr lang="es-MX" sz="1200" dirty="0">
                        <a:effectLst/>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3655042543"/>
                  </a:ext>
                </a:extLst>
              </a:tr>
              <a:tr h="370840">
                <a:tc>
                  <a:txBody>
                    <a:bodyPr/>
                    <a:lstStyle/>
                    <a:p>
                      <a:r>
                        <a:rPr lang="es-MX" sz="1200" dirty="0">
                          <a:latin typeface="Roboto" panose="02000000000000000000" pitchFamily="2" charset="0"/>
                          <a:ea typeface="Roboto" panose="02000000000000000000" pitchFamily="2" charset="0"/>
                          <a:cs typeface="Roboto" panose="02000000000000000000" pitchFamily="2" charset="0"/>
                        </a:rPr>
                        <a:t>Área de trayectoria</a:t>
                      </a:r>
                    </a:p>
                  </a:txBody>
                  <a:tcPr/>
                </a:tc>
                <a:tc>
                  <a:txBody>
                    <a:bodyPr/>
                    <a:lstStyle/>
                    <a:p>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Área total cubierta por el objeto, calculada con el </a:t>
                      </a:r>
                      <a:r>
                        <a:rPr lang="es-MX" sz="1200" b="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convex</a:t>
                      </a:r>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s-MX" sz="1200" b="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hull</a:t>
                      </a:r>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 de todos los puntos de su trayectoria.</a:t>
                      </a:r>
                      <a:endParaRPr lang="es-MX" sz="1200" dirty="0">
                        <a:effectLst/>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817897269"/>
                  </a:ext>
                </a:extLst>
              </a:tr>
              <a:tr h="370840">
                <a:tc>
                  <a:txBody>
                    <a:bodyPr/>
                    <a:lstStyle/>
                    <a:p>
                      <a:r>
                        <a:rPr lang="es-MX" sz="1200" dirty="0">
                          <a:latin typeface="Roboto" panose="02000000000000000000" pitchFamily="2" charset="0"/>
                          <a:ea typeface="Roboto" panose="02000000000000000000" pitchFamily="2" charset="0"/>
                          <a:cs typeface="Roboto" panose="02000000000000000000" pitchFamily="2" charset="0"/>
                        </a:rPr>
                        <a:t>Densidad</a:t>
                      </a:r>
                    </a:p>
                  </a:txBody>
                  <a:tcPr/>
                </a:tc>
                <a:tc>
                  <a:txBody>
                    <a:bodyPr/>
                    <a:lstStyle/>
                    <a:p>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Proporción de píxeles en movimiento dentro del </a:t>
                      </a:r>
                      <a:r>
                        <a:rPr lang="es-MX" sz="1200" b="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frame</a:t>
                      </a:r>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 relacionada con el nivel de actividad presente.</a:t>
                      </a:r>
                      <a:endParaRPr lang="es-MX" sz="1200" dirty="0">
                        <a:effectLst/>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2146856830"/>
                  </a:ext>
                </a:extLst>
              </a:tr>
              <a:tr h="370840">
                <a:tc>
                  <a:txBody>
                    <a:bodyPr/>
                    <a:lstStyle/>
                    <a:p>
                      <a:r>
                        <a:rPr lang="es-MX" sz="1200" dirty="0">
                          <a:latin typeface="Roboto" panose="02000000000000000000" pitchFamily="2" charset="0"/>
                          <a:ea typeface="Roboto" panose="02000000000000000000" pitchFamily="2" charset="0"/>
                          <a:cs typeface="Roboto" panose="02000000000000000000" pitchFamily="2" charset="0"/>
                        </a:rPr>
                        <a:t>Amplitud de ciclo</a:t>
                      </a:r>
                    </a:p>
                  </a:txBody>
                  <a:tcPr/>
                </a:tc>
                <a:tc>
                  <a:txBody>
                    <a:bodyPr/>
                    <a:lstStyle/>
                    <a:p>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Valor que representa la intensidad del patrón cíclico; suele correlacionarse con la distancia recorrida en un ciclo.</a:t>
                      </a:r>
                      <a:endParaRPr lang="es-MX" sz="1200" dirty="0">
                        <a:effectLst/>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04578011"/>
                  </a:ext>
                </a:extLst>
              </a:tr>
              <a:tr h="370840">
                <a:tc>
                  <a:txBody>
                    <a:bodyPr/>
                    <a:lstStyle/>
                    <a:p>
                      <a:r>
                        <a:rPr lang="es-MX" sz="1200" dirty="0">
                          <a:latin typeface="Roboto" panose="02000000000000000000" pitchFamily="2" charset="0"/>
                          <a:ea typeface="Roboto" panose="02000000000000000000" pitchFamily="2" charset="0"/>
                          <a:cs typeface="Roboto" panose="02000000000000000000" pitchFamily="2" charset="0"/>
                        </a:rPr>
                        <a:t>Desplazamiento</a:t>
                      </a:r>
                    </a:p>
                  </a:txBody>
                  <a:tcPr/>
                </a:tc>
                <a:tc>
                  <a:txBody>
                    <a:bodyPr/>
                    <a:lstStyle/>
                    <a:p>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Cantidad de píxeles que se mueve un objeto entre dos </a:t>
                      </a:r>
                      <a:r>
                        <a:rPr lang="es-MX" sz="1200" b="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frames</a:t>
                      </a:r>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 consecutivos, calculada a partir del cambio en posición del centroide</a:t>
                      </a:r>
                      <a:endParaRPr lang="es-MX" sz="1200" dirty="0">
                        <a:effectLst/>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13461633"/>
                  </a:ext>
                </a:extLst>
              </a:tr>
              <a:tr h="370840">
                <a:tc>
                  <a:txBody>
                    <a:bodyPr/>
                    <a:lstStyle/>
                    <a:p>
                      <a:r>
                        <a:rPr lang="es-MX" sz="1200" dirty="0">
                          <a:latin typeface="Roboto" panose="02000000000000000000" pitchFamily="2" charset="0"/>
                          <a:ea typeface="Roboto" panose="02000000000000000000" pitchFamily="2" charset="0"/>
                          <a:cs typeface="Roboto" panose="02000000000000000000" pitchFamily="2" charset="0"/>
                        </a:rPr>
                        <a:t>Velocidad</a:t>
                      </a:r>
                    </a:p>
                  </a:txBody>
                  <a:tcPr/>
                </a:tc>
                <a:tc>
                  <a:txBody>
                    <a:bodyPr/>
                    <a:lstStyle/>
                    <a:p>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Cambio de posición entre </a:t>
                      </a:r>
                      <a:r>
                        <a:rPr lang="es-MX" sz="1200" b="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frames</a:t>
                      </a:r>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 ajustado al tiempo; indica qué tan rápido se mueve un objeto.</a:t>
                      </a:r>
                      <a:endParaRPr lang="es-MX" sz="1200" dirty="0">
                        <a:effectLst/>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49778109"/>
                  </a:ext>
                </a:extLst>
              </a:tr>
              <a:tr h="370840">
                <a:tc>
                  <a:txBody>
                    <a:bodyPr/>
                    <a:lstStyle/>
                    <a:p>
                      <a:r>
                        <a:rPr lang="es-MX" sz="1200" dirty="0">
                          <a:latin typeface="Roboto" panose="02000000000000000000" pitchFamily="2" charset="0"/>
                          <a:ea typeface="Roboto" panose="02000000000000000000" pitchFamily="2" charset="0"/>
                          <a:cs typeface="Roboto" panose="02000000000000000000" pitchFamily="2" charset="0"/>
                        </a:rPr>
                        <a:t>Centroide en X</a:t>
                      </a:r>
                    </a:p>
                  </a:txBody>
                  <a:tcPr/>
                </a:tc>
                <a:tc>
                  <a:txBody>
                    <a:bodyPr/>
                    <a:lstStyle/>
                    <a:p>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Coordenada horizontal (X) del centro de la caja delimitadora del objeto; sirve para reconstruir trayectorias</a:t>
                      </a:r>
                      <a:endParaRPr lang="es-MX" sz="1200" dirty="0">
                        <a:effectLst/>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620287056"/>
                  </a:ext>
                </a:extLst>
              </a:tr>
              <a:tr h="370840">
                <a:tc>
                  <a:txBody>
                    <a:bodyPr/>
                    <a:lstStyle/>
                    <a:p>
                      <a:r>
                        <a:rPr lang="es-MX" sz="1200" dirty="0">
                          <a:latin typeface="Roboto" panose="02000000000000000000" pitchFamily="2" charset="0"/>
                          <a:ea typeface="Roboto" panose="02000000000000000000" pitchFamily="2" charset="0"/>
                          <a:cs typeface="Roboto" panose="02000000000000000000" pitchFamily="2" charset="0"/>
                        </a:rPr>
                        <a:t>Centroide en Y</a:t>
                      </a:r>
                    </a:p>
                  </a:txBody>
                  <a:tcPr/>
                </a:tc>
                <a:tc>
                  <a:txBody>
                    <a:bodyPr/>
                    <a:lstStyle/>
                    <a:p>
                      <a:r>
                        <a:rPr lang="es-MX" sz="1200" b="0" dirty="0">
                          <a:solidFill>
                            <a:srgbClr val="000000"/>
                          </a:solidFill>
                          <a:effectLst/>
                          <a:latin typeface="Roboto" panose="02000000000000000000" pitchFamily="2" charset="0"/>
                          <a:ea typeface="Roboto" panose="02000000000000000000" pitchFamily="2" charset="0"/>
                          <a:cs typeface="Roboto" panose="02000000000000000000" pitchFamily="2" charset="0"/>
                        </a:rPr>
                        <a:t>Coordenada vertical (Y) del centro de la caja delimitadora del objeto.</a:t>
                      </a:r>
                      <a:endParaRPr lang="es-MX" sz="1200" dirty="0">
                        <a:effectLst/>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3032944096"/>
                  </a:ext>
                </a:extLst>
              </a:tr>
            </a:tbl>
          </a:graphicData>
        </a:graphic>
      </p:graphicFrame>
    </p:spTree>
    <p:extLst>
      <p:ext uri="{BB962C8B-B14F-4D97-AF65-F5344CB8AC3E}">
        <p14:creationId xmlns:p14="http://schemas.microsoft.com/office/powerpoint/2010/main" val="4096436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C9EE7-213F-A6D3-2195-2E51A130673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77690E-A131-BB60-A6DA-DF8237CBDD44}"/>
              </a:ext>
            </a:extLst>
          </p:cNvPr>
          <p:cNvSpPr>
            <a:spLocks noGrp="1"/>
          </p:cNvSpPr>
          <p:nvPr>
            <p:ph type="title"/>
          </p:nvPr>
        </p:nvSpPr>
        <p:spPr>
          <a:xfrm>
            <a:off x="831850" y="784708"/>
            <a:ext cx="10521951" cy="819290"/>
          </a:xfrm>
        </p:spPr>
        <p:txBody>
          <a:bodyPr>
            <a:normAutofit fontScale="90000"/>
          </a:bodyPr>
          <a:lstStyle/>
          <a:p>
            <a:r>
              <a:rPr lang="es-MX" dirty="0"/>
              <a:t>Entrenamiento: LSTM, Bi-LSTM, MLP</a:t>
            </a:r>
          </a:p>
        </p:txBody>
      </p:sp>
      <p:pic>
        <p:nvPicPr>
          <p:cNvPr id="4" name="Imagen 3">
            <a:extLst>
              <a:ext uri="{FF2B5EF4-FFF2-40B4-BE49-F238E27FC236}">
                <a16:creationId xmlns:a16="http://schemas.microsoft.com/office/drawing/2014/main" id="{3D4A5C20-52C8-8374-14BD-4BA63BF9CD62}"/>
              </a:ext>
            </a:extLst>
          </p:cNvPr>
          <p:cNvPicPr>
            <a:picLocks noChangeAspect="1"/>
          </p:cNvPicPr>
          <p:nvPr/>
        </p:nvPicPr>
        <p:blipFill>
          <a:blip r:embed="rId2"/>
          <a:stretch>
            <a:fillRect/>
          </a:stretch>
        </p:blipFill>
        <p:spPr>
          <a:xfrm>
            <a:off x="7891410" y="102545"/>
            <a:ext cx="4071990" cy="819289"/>
          </a:xfrm>
          <a:prstGeom prst="rect">
            <a:avLst/>
          </a:prstGeom>
        </p:spPr>
      </p:pic>
      <p:sp>
        <p:nvSpPr>
          <p:cNvPr id="20" name="Marcador de texto 2">
            <a:extLst>
              <a:ext uri="{FF2B5EF4-FFF2-40B4-BE49-F238E27FC236}">
                <a16:creationId xmlns:a16="http://schemas.microsoft.com/office/drawing/2014/main" id="{02C3BA41-DF8F-A4D1-CEF2-A64165D2B2EB}"/>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12</a:t>
            </a:r>
          </a:p>
        </p:txBody>
      </p:sp>
      <p:graphicFrame>
        <p:nvGraphicFramePr>
          <p:cNvPr id="5" name="Tabla 4">
            <a:extLst>
              <a:ext uri="{FF2B5EF4-FFF2-40B4-BE49-F238E27FC236}">
                <a16:creationId xmlns:a16="http://schemas.microsoft.com/office/drawing/2014/main" id="{4AFB699B-5DE5-E276-9407-69549D7C21B8}"/>
              </a:ext>
            </a:extLst>
          </p:cNvPr>
          <p:cNvGraphicFramePr>
            <a:graphicFrameLocks noGrp="1"/>
          </p:cNvGraphicFramePr>
          <p:nvPr>
            <p:extLst>
              <p:ext uri="{D42A27DB-BD31-4B8C-83A1-F6EECF244321}">
                <p14:modId xmlns:p14="http://schemas.microsoft.com/office/powerpoint/2010/main" val="3544858648"/>
              </p:ext>
            </p:extLst>
          </p:nvPr>
        </p:nvGraphicFramePr>
        <p:xfrm>
          <a:off x="831850" y="1766653"/>
          <a:ext cx="10723880" cy="3985094"/>
        </p:xfrm>
        <a:graphic>
          <a:graphicData uri="http://schemas.openxmlformats.org/drawingml/2006/table">
            <a:tbl>
              <a:tblPr firstRow="1" bandRow="1">
                <a:tableStyleId>{F5AB1C69-6EDB-4FF4-983F-18BD219EF322}</a:tableStyleId>
              </a:tblPr>
              <a:tblGrid>
                <a:gridCol w="2630447">
                  <a:extLst>
                    <a:ext uri="{9D8B030D-6E8A-4147-A177-3AD203B41FA5}">
                      <a16:colId xmlns:a16="http://schemas.microsoft.com/office/drawing/2014/main" val="456979852"/>
                    </a:ext>
                  </a:extLst>
                </a:gridCol>
                <a:gridCol w="4007033">
                  <a:extLst>
                    <a:ext uri="{9D8B030D-6E8A-4147-A177-3AD203B41FA5}">
                      <a16:colId xmlns:a16="http://schemas.microsoft.com/office/drawing/2014/main" val="1657432119"/>
                    </a:ext>
                  </a:extLst>
                </a:gridCol>
                <a:gridCol w="4086400">
                  <a:extLst>
                    <a:ext uri="{9D8B030D-6E8A-4147-A177-3AD203B41FA5}">
                      <a16:colId xmlns:a16="http://schemas.microsoft.com/office/drawing/2014/main" val="3778600203"/>
                    </a:ext>
                  </a:extLst>
                </a:gridCol>
              </a:tblGrid>
              <a:tr h="333403">
                <a:tc>
                  <a:txBody>
                    <a:bodyPr/>
                    <a:lstStyle/>
                    <a:p>
                      <a:pPr algn="ctr"/>
                      <a:r>
                        <a:rPr lang="es-MX" sz="1800" b="1" dirty="0"/>
                        <a:t>Modelo</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1" dirty="0"/>
                        <a:t>Arquitectura</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1" dirty="0"/>
                        <a:t>Características principales</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2125379520"/>
                  </a:ext>
                </a:extLst>
              </a:tr>
              <a:tr h="1100482">
                <a:tc>
                  <a:txBody>
                    <a:bodyPr/>
                    <a:lstStyle/>
                    <a:p>
                      <a:pPr algn="ctr"/>
                      <a:r>
                        <a:rPr lang="es-MX" sz="1800" dirty="0"/>
                        <a:t>Perceptrón multicapa (MLP)</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dirty="0"/>
                        <a:t>128 – 64 neuronas</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pt-BR" sz="1800" b="0" kern="1200" dirty="0">
                          <a:solidFill>
                            <a:schemeClr val="tx1"/>
                          </a:solidFill>
                          <a:effectLst/>
                        </a:rPr>
                        <a:t>Características agregadas (40 features </a:t>
                      </a:r>
                      <a:r>
                        <a:rPr lang="pt-BR" sz="1800" b="0" kern="1200" dirty="0" err="1">
                          <a:solidFill>
                            <a:schemeClr val="tx1"/>
                          </a:solidFill>
                          <a:effectLst/>
                        </a:rPr>
                        <a:t>totales</a:t>
                      </a:r>
                      <a:r>
                        <a:rPr lang="pt-BR" sz="1800" b="0" kern="1200" dirty="0">
                          <a:solidFill>
                            <a:schemeClr val="tx1"/>
                          </a:solidFill>
                          <a:effectLst/>
                        </a:rPr>
                        <a:t>)</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78961748"/>
                  </a:ext>
                </a:extLst>
              </a:tr>
              <a:tr h="1005840">
                <a:tc>
                  <a:txBody>
                    <a:bodyPr/>
                    <a:lstStyle/>
                    <a:p>
                      <a:pPr algn="ctr"/>
                      <a:r>
                        <a:rPr lang="es-MX" sz="1800" dirty="0"/>
                        <a:t>LSTM bidireccional</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dirty="0"/>
                        <a:t>64 x 2 unidades + Capa densa</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n-US" sz="1800" b="0" kern="1200" dirty="0" err="1">
                          <a:solidFill>
                            <a:schemeClr val="tx1"/>
                          </a:solidFill>
                          <a:effectLst/>
                        </a:rPr>
                        <a:t>Contexto</a:t>
                      </a:r>
                      <a:r>
                        <a:rPr lang="en-US" sz="1800" b="0" kern="1200" dirty="0">
                          <a:solidFill>
                            <a:schemeClr val="tx1"/>
                          </a:solidFill>
                          <a:effectLst/>
                        </a:rPr>
                        <a:t> temporal </a:t>
                      </a:r>
                      <a:r>
                        <a:rPr lang="en-US" sz="1800" b="0" kern="1200" dirty="0" err="1">
                          <a:solidFill>
                            <a:schemeClr val="tx1"/>
                          </a:solidFill>
                          <a:effectLst/>
                        </a:rPr>
                        <a:t>completo</a:t>
                      </a:r>
                      <a:r>
                        <a:rPr lang="en-US" sz="1800" b="0" kern="1200" dirty="0">
                          <a:solidFill>
                            <a:schemeClr val="tx1"/>
                          </a:solidFill>
                          <a:effectLst/>
                        </a:rPr>
                        <a:t>, F1-macro early stopping</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399407801"/>
                  </a:ext>
                </a:extLst>
              </a:tr>
              <a:tr h="1513012">
                <a:tc>
                  <a:txBody>
                    <a:bodyPr/>
                    <a:lstStyle/>
                    <a:p>
                      <a:pPr algn="ctr"/>
                      <a:r>
                        <a:rPr lang="es-MX" sz="1800" dirty="0"/>
                        <a:t>LSTM unidireccional</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dirty="0"/>
                        <a:t>Unidades LSTM + Capa densa</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0" kern="1200" dirty="0">
                          <a:solidFill>
                            <a:schemeClr val="tx1"/>
                          </a:solidFill>
                          <a:effectLst/>
                        </a:rPr>
                        <a:t>Procesa secuencias temporales, </a:t>
                      </a:r>
                      <a:r>
                        <a:rPr lang="es-MX" sz="1800" b="0" kern="1200" dirty="0" err="1">
                          <a:solidFill>
                            <a:schemeClr val="tx1"/>
                          </a:solidFill>
                          <a:effectLst/>
                        </a:rPr>
                        <a:t>dropout</a:t>
                      </a:r>
                      <a:r>
                        <a:rPr lang="es-MX" sz="1800" b="0" kern="1200" dirty="0">
                          <a:solidFill>
                            <a:schemeClr val="tx1"/>
                          </a:solidFill>
                          <a:effectLst/>
                        </a:rPr>
                        <a:t> 0.4</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665321521"/>
                  </a:ext>
                </a:extLst>
              </a:tr>
            </a:tbl>
          </a:graphicData>
        </a:graphic>
      </p:graphicFrame>
    </p:spTree>
    <p:extLst>
      <p:ext uri="{BB962C8B-B14F-4D97-AF65-F5344CB8AC3E}">
        <p14:creationId xmlns:p14="http://schemas.microsoft.com/office/powerpoint/2010/main" val="1527024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6533-8D95-D76D-DF64-43F9591BC8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203795E-9CE2-ED3A-9ADC-E6225DA2E661}"/>
              </a:ext>
            </a:extLst>
          </p:cNvPr>
          <p:cNvSpPr>
            <a:spLocks noGrp="1"/>
          </p:cNvSpPr>
          <p:nvPr>
            <p:ph type="title"/>
          </p:nvPr>
        </p:nvSpPr>
        <p:spPr>
          <a:xfrm>
            <a:off x="831850" y="784708"/>
            <a:ext cx="10521951" cy="819290"/>
          </a:xfrm>
        </p:spPr>
        <p:txBody>
          <a:bodyPr/>
          <a:lstStyle/>
          <a:p>
            <a:r>
              <a:rPr lang="es-MX" dirty="0"/>
              <a:t>Resultados de entrenamiento</a:t>
            </a:r>
          </a:p>
        </p:txBody>
      </p:sp>
      <p:pic>
        <p:nvPicPr>
          <p:cNvPr id="4" name="Imagen 3">
            <a:extLst>
              <a:ext uri="{FF2B5EF4-FFF2-40B4-BE49-F238E27FC236}">
                <a16:creationId xmlns:a16="http://schemas.microsoft.com/office/drawing/2014/main" id="{03632859-7A93-1776-D41E-87B737220EA7}"/>
              </a:ext>
            </a:extLst>
          </p:cNvPr>
          <p:cNvPicPr>
            <a:picLocks noChangeAspect="1"/>
          </p:cNvPicPr>
          <p:nvPr/>
        </p:nvPicPr>
        <p:blipFill>
          <a:blip r:embed="rId2"/>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948891F9-5994-A014-EC7F-AD472112FB75}"/>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13</a:t>
            </a:r>
          </a:p>
        </p:txBody>
      </p:sp>
      <p:graphicFrame>
        <p:nvGraphicFramePr>
          <p:cNvPr id="10" name="Tabla 9">
            <a:extLst>
              <a:ext uri="{FF2B5EF4-FFF2-40B4-BE49-F238E27FC236}">
                <a16:creationId xmlns:a16="http://schemas.microsoft.com/office/drawing/2014/main" id="{F4C60F1E-262A-9824-C3F3-DF94A6A4287F}"/>
              </a:ext>
            </a:extLst>
          </p:cNvPr>
          <p:cNvGraphicFramePr>
            <a:graphicFrameLocks noGrp="1"/>
          </p:cNvGraphicFramePr>
          <p:nvPr>
            <p:extLst>
              <p:ext uri="{D42A27DB-BD31-4B8C-83A1-F6EECF244321}">
                <p14:modId xmlns:p14="http://schemas.microsoft.com/office/powerpoint/2010/main" val="2521127485"/>
              </p:ext>
            </p:extLst>
          </p:nvPr>
        </p:nvGraphicFramePr>
        <p:xfrm>
          <a:off x="838200" y="1825625"/>
          <a:ext cx="10723880" cy="3985094"/>
        </p:xfrm>
        <a:graphic>
          <a:graphicData uri="http://schemas.openxmlformats.org/drawingml/2006/table">
            <a:tbl>
              <a:tblPr firstRow="1" bandRow="1">
                <a:tableStyleId>{F5AB1C69-6EDB-4FF4-983F-18BD219EF322}</a:tableStyleId>
              </a:tblPr>
              <a:tblGrid>
                <a:gridCol w="1904663">
                  <a:extLst>
                    <a:ext uri="{9D8B030D-6E8A-4147-A177-3AD203B41FA5}">
                      <a16:colId xmlns:a16="http://schemas.microsoft.com/office/drawing/2014/main" val="3364427960"/>
                    </a:ext>
                  </a:extLst>
                </a:gridCol>
                <a:gridCol w="2901427">
                  <a:extLst>
                    <a:ext uri="{9D8B030D-6E8A-4147-A177-3AD203B41FA5}">
                      <a16:colId xmlns:a16="http://schemas.microsoft.com/office/drawing/2014/main" val="2316197732"/>
                    </a:ext>
                  </a:extLst>
                </a:gridCol>
                <a:gridCol w="2958895">
                  <a:extLst>
                    <a:ext uri="{9D8B030D-6E8A-4147-A177-3AD203B41FA5}">
                      <a16:colId xmlns:a16="http://schemas.microsoft.com/office/drawing/2014/main" val="1885074113"/>
                    </a:ext>
                  </a:extLst>
                </a:gridCol>
                <a:gridCol w="2958895">
                  <a:extLst>
                    <a:ext uri="{9D8B030D-6E8A-4147-A177-3AD203B41FA5}">
                      <a16:colId xmlns:a16="http://schemas.microsoft.com/office/drawing/2014/main" val="3814635957"/>
                    </a:ext>
                  </a:extLst>
                </a:gridCol>
              </a:tblGrid>
              <a:tr h="333403">
                <a:tc>
                  <a:txBody>
                    <a:bodyPr/>
                    <a:lstStyle/>
                    <a:p>
                      <a:pPr algn="ctr"/>
                      <a:r>
                        <a:rPr lang="es-MX" sz="1800" b="1" dirty="0"/>
                        <a:t>Modelo</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1" dirty="0"/>
                        <a:t>Precisión promedio</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1" dirty="0"/>
                        <a:t>F1-score macro</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1" dirty="0">
                          <a:latin typeface="Roboto" panose="02000000000000000000" pitchFamily="2" charset="0"/>
                          <a:ea typeface="Roboto" panose="02000000000000000000" pitchFamily="2" charset="0"/>
                          <a:cs typeface="Roboto" panose="02000000000000000000" pitchFamily="2" charset="0"/>
                        </a:rPr>
                        <a:t>Observaciones</a:t>
                      </a:r>
                    </a:p>
                  </a:txBody>
                  <a:tcPr anchor="ctr"/>
                </a:tc>
                <a:extLst>
                  <a:ext uri="{0D108BD9-81ED-4DB2-BD59-A6C34878D82A}">
                    <a16:rowId xmlns:a16="http://schemas.microsoft.com/office/drawing/2014/main" val="3434718413"/>
                  </a:ext>
                </a:extLst>
              </a:tr>
              <a:tr h="1100482">
                <a:tc>
                  <a:txBody>
                    <a:bodyPr/>
                    <a:lstStyle/>
                    <a:p>
                      <a:pPr algn="ctr"/>
                      <a:r>
                        <a:rPr lang="es-MX" sz="1800" dirty="0"/>
                        <a:t>Perceptrón multicapa (MLP)</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dirty="0"/>
                        <a:t>69%</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pt-BR" sz="1800" b="0" kern="1200" dirty="0">
                          <a:solidFill>
                            <a:schemeClr val="tx1"/>
                          </a:solidFill>
                          <a:effectLst/>
                        </a:rPr>
                        <a:t>0.54 aproximadamente</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dirty="0">
                          <a:latin typeface="Roboto" panose="02000000000000000000" pitchFamily="2" charset="0"/>
                          <a:ea typeface="Roboto" panose="02000000000000000000" pitchFamily="2" charset="0"/>
                          <a:cs typeface="Roboto" panose="02000000000000000000" pitchFamily="2" charset="0"/>
                        </a:rPr>
                        <a:t>Más estable, mejor generalización</a:t>
                      </a:r>
                    </a:p>
                  </a:txBody>
                  <a:tcPr anchor="ctr"/>
                </a:tc>
                <a:extLst>
                  <a:ext uri="{0D108BD9-81ED-4DB2-BD59-A6C34878D82A}">
                    <a16:rowId xmlns:a16="http://schemas.microsoft.com/office/drawing/2014/main" val="1943525088"/>
                  </a:ext>
                </a:extLst>
              </a:tr>
              <a:tr h="1005840">
                <a:tc>
                  <a:txBody>
                    <a:bodyPr/>
                    <a:lstStyle/>
                    <a:p>
                      <a:pPr algn="ctr"/>
                      <a:r>
                        <a:rPr lang="es-MX" sz="1800" dirty="0"/>
                        <a:t>LSTM bidireccional</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dirty="0"/>
                        <a:t>60% aproximadamente</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n-US" sz="1800" b="0" kern="1200" dirty="0">
                          <a:solidFill>
                            <a:schemeClr val="tx1"/>
                          </a:solidFill>
                          <a:effectLst/>
                        </a:rPr>
                        <a:t>0.54 </a:t>
                      </a:r>
                      <a:r>
                        <a:rPr lang="en-US" sz="1800" b="0" kern="1200" dirty="0" err="1">
                          <a:solidFill>
                            <a:schemeClr val="tx1"/>
                          </a:solidFill>
                          <a:effectLst/>
                        </a:rPr>
                        <a:t>aproximadamente</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0" i="0" kern="1200" dirty="0">
                          <a:solidFill>
                            <a:schemeClr val="dk1"/>
                          </a:solidFill>
                          <a:effectLst/>
                          <a:latin typeface="+mn-lt"/>
                          <a:ea typeface="+mn-ea"/>
                          <a:cs typeface="+mn-cs"/>
                        </a:rPr>
                        <a:t>Mejor que unidireccional, pero sobreajuste</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4044306411"/>
                  </a:ext>
                </a:extLst>
              </a:tr>
              <a:tr h="1513012">
                <a:tc>
                  <a:txBody>
                    <a:bodyPr/>
                    <a:lstStyle/>
                    <a:p>
                      <a:pPr algn="ctr"/>
                      <a:r>
                        <a:rPr lang="es-MX" sz="1800" dirty="0"/>
                        <a:t>LSTM unidireccional</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dirty="0"/>
                        <a:t>50% aproximadamente</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0" kern="1200" dirty="0">
                          <a:solidFill>
                            <a:schemeClr val="tx1"/>
                          </a:solidFill>
                          <a:effectLst/>
                        </a:rPr>
                        <a:t>0.45 aproximadamente</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0" i="0" kern="1200" dirty="0">
                          <a:solidFill>
                            <a:schemeClr val="dk1"/>
                          </a:solidFill>
                          <a:effectLst/>
                          <a:latin typeface="+mn-lt"/>
                          <a:ea typeface="+mn-ea"/>
                          <a:cs typeface="+mn-cs"/>
                        </a:rPr>
                        <a:t>Severo sobreajuste, inestabilidad</a:t>
                      </a: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589850529"/>
                  </a:ext>
                </a:extLst>
              </a:tr>
            </a:tbl>
          </a:graphicData>
        </a:graphic>
      </p:graphicFrame>
    </p:spTree>
    <p:extLst>
      <p:ext uri="{BB962C8B-B14F-4D97-AF65-F5344CB8AC3E}">
        <p14:creationId xmlns:p14="http://schemas.microsoft.com/office/powerpoint/2010/main" val="252821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775D3-5899-7054-8D30-A813999FCD2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3AEF0EB6-C9C7-42EC-48CD-2CF94EAE5278}"/>
              </a:ext>
            </a:extLst>
          </p:cNvPr>
          <p:cNvPicPr>
            <a:picLocks noChangeAspect="1"/>
          </p:cNvPicPr>
          <p:nvPr/>
        </p:nvPicPr>
        <p:blipFill>
          <a:blip r:embed="rId2"/>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E93A751E-193B-E444-FFBF-67954D456C16}"/>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14</a:t>
            </a:r>
          </a:p>
        </p:txBody>
      </p:sp>
      <p:graphicFrame>
        <p:nvGraphicFramePr>
          <p:cNvPr id="10" name="Tabla 9">
            <a:extLst>
              <a:ext uri="{FF2B5EF4-FFF2-40B4-BE49-F238E27FC236}">
                <a16:creationId xmlns:a16="http://schemas.microsoft.com/office/drawing/2014/main" id="{9A187745-1A59-6F2F-D7DB-97D0E70F5077}"/>
              </a:ext>
            </a:extLst>
          </p:cNvPr>
          <p:cNvGraphicFramePr>
            <a:graphicFrameLocks noGrp="1"/>
          </p:cNvGraphicFramePr>
          <p:nvPr/>
        </p:nvGraphicFramePr>
        <p:xfrm>
          <a:off x="838200" y="1373729"/>
          <a:ext cx="10800001" cy="4210382"/>
        </p:xfrm>
        <a:graphic>
          <a:graphicData uri="http://schemas.openxmlformats.org/drawingml/2006/table">
            <a:tbl>
              <a:tblPr firstRow="1" bandRow="1">
                <a:tableStyleId>{F5AB1C69-6EDB-4FF4-983F-18BD219EF322}</a:tableStyleId>
              </a:tblPr>
              <a:tblGrid>
                <a:gridCol w="3403852">
                  <a:extLst>
                    <a:ext uri="{9D8B030D-6E8A-4147-A177-3AD203B41FA5}">
                      <a16:colId xmlns:a16="http://schemas.microsoft.com/office/drawing/2014/main" val="3364427960"/>
                    </a:ext>
                  </a:extLst>
                </a:gridCol>
                <a:gridCol w="3835040">
                  <a:extLst>
                    <a:ext uri="{9D8B030D-6E8A-4147-A177-3AD203B41FA5}">
                      <a16:colId xmlns:a16="http://schemas.microsoft.com/office/drawing/2014/main" val="2316197732"/>
                    </a:ext>
                  </a:extLst>
                </a:gridCol>
                <a:gridCol w="3561109">
                  <a:extLst>
                    <a:ext uri="{9D8B030D-6E8A-4147-A177-3AD203B41FA5}">
                      <a16:colId xmlns:a16="http://schemas.microsoft.com/office/drawing/2014/main" val="1351865596"/>
                    </a:ext>
                  </a:extLst>
                </a:gridCol>
              </a:tblGrid>
              <a:tr h="917164">
                <a:tc>
                  <a:txBody>
                    <a:bodyPr/>
                    <a:lstStyle/>
                    <a:p>
                      <a:pPr algn="ctr"/>
                      <a:r>
                        <a:rPr lang="es-MX" sz="1800" b="1" dirty="0"/>
                        <a:t>Perceptrón multicapa (MLP)</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1" dirty="0"/>
                        <a:t>LSTM Bidireccional</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1" dirty="0">
                          <a:latin typeface="Roboto" panose="02000000000000000000" pitchFamily="2" charset="0"/>
                          <a:ea typeface="Roboto" panose="02000000000000000000" pitchFamily="2" charset="0"/>
                          <a:cs typeface="Roboto" panose="02000000000000000000" pitchFamily="2" charset="0"/>
                        </a:rPr>
                        <a:t>LSTM unidireccional</a:t>
                      </a:r>
                    </a:p>
                  </a:txBody>
                  <a:tcPr anchor="ctr"/>
                </a:tc>
                <a:extLst>
                  <a:ext uri="{0D108BD9-81ED-4DB2-BD59-A6C34878D82A}">
                    <a16:rowId xmlns:a16="http://schemas.microsoft.com/office/drawing/2014/main" val="3434718413"/>
                  </a:ext>
                </a:extLst>
              </a:tr>
              <a:tr h="3293218">
                <a:tc>
                  <a:txBody>
                    <a:bodyPr/>
                    <a:lstStyle/>
                    <a:p>
                      <a:pPr algn="ct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943525088"/>
                  </a:ext>
                </a:extLst>
              </a:tr>
            </a:tbl>
          </a:graphicData>
        </a:graphic>
      </p:graphicFrame>
      <p:pic>
        <p:nvPicPr>
          <p:cNvPr id="5" name="Imagen 4" descr="Gráfico, Gráfico de líneas&#10;&#10;El contenido generado por IA puede ser incorrecto.">
            <a:extLst>
              <a:ext uri="{FF2B5EF4-FFF2-40B4-BE49-F238E27FC236}">
                <a16:creationId xmlns:a16="http://schemas.microsoft.com/office/drawing/2014/main" id="{DB698AF1-00E0-7925-5A19-74398EADEA63}"/>
              </a:ext>
            </a:extLst>
          </p:cNvPr>
          <p:cNvPicPr>
            <a:picLocks noChangeAspect="1"/>
          </p:cNvPicPr>
          <p:nvPr/>
        </p:nvPicPr>
        <p:blipFill>
          <a:blip r:embed="rId3"/>
          <a:stretch>
            <a:fillRect/>
          </a:stretch>
        </p:blipFill>
        <p:spPr>
          <a:xfrm>
            <a:off x="8352766" y="2641159"/>
            <a:ext cx="3149278" cy="2519422"/>
          </a:xfrm>
          <a:prstGeom prst="rect">
            <a:avLst/>
          </a:prstGeom>
        </p:spPr>
      </p:pic>
      <p:pic>
        <p:nvPicPr>
          <p:cNvPr id="9" name="Imagen 8" descr="Gráfico, Gráfico de líneas&#10;&#10;El contenido generado por IA puede ser incorrecto.">
            <a:extLst>
              <a:ext uri="{FF2B5EF4-FFF2-40B4-BE49-F238E27FC236}">
                <a16:creationId xmlns:a16="http://schemas.microsoft.com/office/drawing/2014/main" id="{935F0851-F85A-A32F-2D2E-F9C58D733063}"/>
              </a:ext>
            </a:extLst>
          </p:cNvPr>
          <p:cNvPicPr>
            <a:picLocks noChangeAspect="1"/>
          </p:cNvPicPr>
          <p:nvPr/>
        </p:nvPicPr>
        <p:blipFill>
          <a:blip r:embed="rId4"/>
          <a:stretch>
            <a:fillRect/>
          </a:stretch>
        </p:blipFill>
        <p:spPr>
          <a:xfrm>
            <a:off x="4416385" y="2641159"/>
            <a:ext cx="3537904" cy="2653428"/>
          </a:xfrm>
          <a:prstGeom prst="rect">
            <a:avLst/>
          </a:prstGeom>
        </p:spPr>
      </p:pic>
      <p:pic>
        <p:nvPicPr>
          <p:cNvPr id="13" name="Imagen 12" descr="Gráfico, Histograma&#10;&#10;El contenido generado por IA puede ser incorrecto.">
            <a:extLst>
              <a:ext uri="{FF2B5EF4-FFF2-40B4-BE49-F238E27FC236}">
                <a16:creationId xmlns:a16="http://schemas.microsoft.com/office/drawing/2014/main" id="{42F40F49-EC87-565A-416D-D6B5A44F36EC}"/>
              </a:ext>
            </a:extLst>
          </p:cNvPr>
          <p:cNvPicPr>
            <a:picLocks noChangeAspect="1"/>
          </p:cNvPicPr>
          <p:nvPr/>
        </p:nvPicPr>
        <p:blipFill>
          <a:blip r:embed="rId5"/>
          <a:stretch>
            <a:fillRect/>
          </a:stretch>
        </p:blipFill>
        <p:spPr>
          <a:xfrm>
            <a:off x="865000" y="2641159"/>
            <a:ext cx="3316784" cy="2653428"/>
          </a:xfrm>
          <a:prstGeom prst="rect">
            <a:avLst/>
          </a:prstGeom>
        </p:spPr>
      </p:pic>
    </p:spTree>
    <p:extLst>
      <p:ext uri="{BB962C8B-B14F-4D97-AF65-F5344CB8AC3E}">
        <p14:creationId xmlns:p14="http://schemas.microsoft.com/office/powerpoint/2010/main" val="1292840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256A3-621D-0AEF-A256-7EE6A65B3C0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9C612E71-7250-B055-4FF2-8CFDEB924725}"/>
              </a:ext>
            </a:extLst>
          </p:cNvPr>
          <p:cNvPicPr>
            <a:picLocks noChangeAspect="1"/>
          </p:cNvPicPr>
          <p:nvPr/>
        </p:nvPicPr>
        <p:blipFill>
          <a:blip r:embed="rId2"/>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A582947B-944E-3B32-FBE1-1CEAEB14B649}"/>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14</a:t>
            </a:r>
          </a:p>
        </p:txBody>
      </p:sp>
      <p:graphicFrame>
        <p:nvGraphicFramePr>
          <p:cNvPr id="10" name="Tabla 9">
            <a:extLst>
              <a:ext uri="{FF2B5EF4-FFF2-40B4-BE49-F238E27FC236}">
                <a16:creationId xmlns:a16="http://schemas.microsoft.com/office/drawing/2014/main" id="{20E13B7D-2901-0994-E52F-E30EB6704469}"/>
              </a:ext>
            </a:extLst>
          </p:cNvPr>
          <p:cNvGraphicFramePr>
            <a:graphicFrameLocks noGrp="1"/>
          </p:cNvGraphicFramePr>
          <p:nvPr>
            <p:extLst>
              <p:ext uri="{D42A27DB-BD31-4B8C-83A1-F6EECF244321}">
                <p14:modId xmlns:p14="http://schemas.microsoft.com/office/powerpoint/2010/main" val="2179677137"/>
              </p:ext>
            </p:extLst>
          </p:nvPr>
        </p:nvGraphicFramePr>
        <p:xfrm>
          <a:off x="838200" y="1373729"/>
          <a:ext cx="10800001" cy="4210382"/>
        </p:xfrm>
        <a:graphic>
          <a:graphicData uri="http://schemas.openxmlformats.org/drawingml/2006/table">
            <a:tbl>
              <a:tblPr firstRow="1" bandRow="1">
                <a:tableStyleId>{F5AB1C69-6EDB-4FF4-983F-18BD219EF322}</a:tableStyleId>
              </a:tblPr>
              <a:tblGrid>
                <a:gridCol w="3403852">
                  <a:extLst>
                    <a:ext uri="{9D8B030D-6E8A-4147-A177-3AD203B41FA5}">
                      <a16:colId xmlns:a16="http://schemas.microsoft.com/office/drawing/2014/main" val="3364427960"/>
                    </a:ext>
                  </a:extLst>
                </a:gridCol>
                <a:gridCol w="3835040">
                  <a:extLst>
                    <a:ext uri="{9D8B030D-6E8A-4147-A177-3AD203B41FA5}">
                      <a16:colId xmlns:a16="http://schemas.microsoft.com/office/drawing/2014/main" val="2316197732"/>
                    </a:ext>
                  </a:extLst>
                </a:gridCol>
                <a:gridCol w="3561109">
                  <a:extLst>
                    <a:ext uri="{9D8B030D-6E8A-4147-A177-3AD203B41FA5}">
                      <a16:colId xmlns:a16="http://schemas.microsoft.com/office/drawing/2014/main" val="1351865596"/>
                    </a:ext>
                  </a:extLst>
                </a:gridCol>
              </a:tblGrid>
              <a:tr h="917164">
                <a:tc>
                  <a:txBody>
                    <a:bodyPr/>
                    <a:lstStyle/>
                    <a:p>
                      <a:pPr algn="ctr"/>
                      <a:r>
                        <a:rPr lang="es-MX" sz="1800" b="1" dirty="0"/>
                        <a:t>Perceptrón multicapa (MLP)</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1" dirty="0"/>
                        <a:t>LSTM Bidireccional</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1" dirty="0">
                          <a:latin typeface="Roboto" panose="02000000000000000000" pitchFamily="2" charset="0"/>
                          <a:ea typeface="Roboto" panose="02000000000000000000" pitchFamily="2" charset="0"/>
                          <a:cs typeface="Roboto" panose="02000000000000000000" pitchFamily="2" charset="0"/>
                        </a:rPr>
                        <a:t>LSTM unidireccional</a:t>
                      </a:r>
                    </a:p>
                  </a:txBody>
                  <a:tcPr anchor="ctr"/>
                </a:tc>
                <a:extLst>
                  <a:ext uri="{0D108BD9-81ED-4DB2-BD59-A6C34878D82A}">
                    <a16:rowId xmlns:a16="http://schemas.microsoft.com/office/drawing/2014/main" val="3434718413"/>
                  </a:ext>
                </a:extLst>
              </a:tr>
              <a:tr h="3293218">
                <a:tc>
                  <a:txBody>
                    <a:bodyPr/>
                    <a:lstStyle/>
                    <a:p>
                      <a:pPr algn="ct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943525088"/>
                  </a:ext>
                </a:extLst>
              </a:tr>
            </a:tbl>
          </a:graphicData>
        </a:graphic>
      </p:graphicFrame>
      <p:pic>
        <p:nvPicPr>
          <p:cNvPr id="5" name="Imagen 4" descr="Gráfico&#10;&#10;El contenido generado por IA puede ser incorrecto.">
            <a:extLst>
              <a:ext uri="{FF2B5EF4-FFF2-40B4-BE49-F238E27FC236}">
                <a16:creationId xmlns:a16="http://schemas.microsoft.com/office/drawing/2014/main" id="{081BDE16-BDA1-5E91-231D-4CE7F93043B9}"/>
              </a:ext>
            </a:extLst>
          </p:cNvPr>
          <p:cNvPicPr>
            <a:picLocks noChangeAspect="1"/>
          </p:cNvPicPr>
          <p:nvPr/>
        </p:nvPicPr>
        <p:blipFill>
          <a:blip r:embed="rId3"/>
          <a:stretch>
            <a:fillRect/>
          </a:stretch>
        </p:blipFill>
        <p:spPr>
          <a:xfrm>
            <a:off x="911773" y="2640721"/>
            <a:ext cx="3197772" cy="2558217"/>
          </a:xfrm>
          <a:prstGeom prst="rect">
            <a:avLst/>
          </a:prstGeom>
        </p:spPr>
      </p:pic>
      <p:pic>
        <p:nvPicPr>
          <p:cNvPr id="9" name="Imagen 8" descr="Gráfico, Gráfico de líneas&#10;&#10;El contenido generado por IA puede ser incorrecto.">
            <a:extLst>
              <a:ext uri="{FF2B5EF4-FFF2-40B4-BE49-F238E27FC236}">
                <a16:creationId xmlns:a16="http://schemas.microsoft.com/office/drawing/2014/main" id="{2F61D028-7AAF-0AB5-2C3A-87E718E4288F}"/>
              </a:ext>
            </a:extLst>
          </p:cNvPr>
          <p:cNvPicPr>
            <a:picLocks noChangeAspect="1"/>
          </p:cNvPicPr>
          <p:nvPr/>
        </p:nvPicPr>
        <p:blipFill>
          <a:blip r:embed="rId4"/>
          <a:stretch>
            <a:fillRect/>
          </a:stretch>
        </p:blipFill>
        <p:spPr>
          <a:xfrm>
            <a:off x="4462915" y="2640720"/>
            <a:ext cx="3410957" cy="2558217"/>
          </a:xfrm>
          <a:prstGeom prst="rect">
            <a:avLst/>
          </a:prstGeom>
        </p:spPr>
      </p:pic>
      <p:pic>
        <p:nvPicPr>
          <p:cNvPr id="13" name="Imagen 12" descr="Gráfico, Gráfico de líneas&#10;&#10;El contenido generado por IA puede ser incorrecto.">
            <a:extLst>
              <a:ext uri="{FF2B5EF4-FFF2-40B4-BE49-F238E27FC236}">
                <a16:creationId xmlns:a16="http://schemas.microsoft.com/office/drawing/2014/main" id="{E0BBC8E8-1D86-C98E-0271-1A592C7C91B5}"/>
              </a:ext>
            </a:extLst>
          </p:cNvPr>
          <p:cNvPicPr>
            <a:picLocks noChangeAspect="1"/>
          </p:cNvPicPr>
          <p:nvPr/>
        </p:nvPicPr>
        <p:blipFill>
          <a:blip r:embed="rId5"/>
          <a:stretch>
            <a:fillRect/>
          </a:stretch>
        </p:blipFill>
        <p:spPr>
          <a:xfrm>
            <a:off x="8300815" y="2640719"/>
            <a:ext cx="3197772" cy="2558217"/>
          </a:xfrm>
          <a:prstGeom prst="rect">
            <a:avLst/>
          </a:prstGeom>
        </p:spPr>
      </p:pic>
    </p:spTree>
    <p:extLst>
      <p:ext uri="{BB962C8B-B14F-4D97-AF65-F5344CB8AC3E}">
        <p14:creationId xmlns:p14="http://schemas.microsoft.com/office/powerpoint/2010/main" val="256703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A6A0A-5964-1D99-1C4D-2702856DD11E}"/>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D9F416A-EA40-FAF5-1E9B-0942A5795954}"/>
              </a:ext>
            </a:extLst>
          </p:cNvPr>
          <p:cNvPicPr>
            <a:picLocks noChangeAspect="1"/>
          </p:cNvPicPr>
          <p:nvPr/>
        </p:nvPicPr>
        <p:blipFill>
          <a:blip r:embed="rId2"/>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8D6FCBAC-6560-9531-6D18-2366114FE985}"/>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14</a:t>
            </a:r>
          </a:p>
        </p:txBody>
      </p:sp>
      <p:graphicFrame>
        <p:nvGraphicFramePr>
          <p:cNvPr id="10" name="Tabla 9">
            <a:extLst>
              <a:ext uri="{FF2B5EF4-FFF2-40B4-BE49-F238E27FC236}">
                <a16:creationId xmlns:a16="http://schemas.microsoft.com/office/drawing/2014/main" id="{3243A8A0-885F-49CD-408E-E6613AF94ADD}"/>
              </a:ext>
            </a:extLst>
          </p:cNvPr>
          <p:cNvGraphicFramePr>
            <a:graphicFrameLocks noGrp="1"/>
          </p:cNvGraphicFramePr>
          <p:nvPr>
            <p:extLst>
              <p:ext uri="{D42A27DB-BD31-4B8C-83A1-F6EECF244321}">
                <p14:modId xmlns:p14="http://schemas.microsoft.com/office/powerpoint/2010/main" val="3718884924"/>
              </p:ext>
            </p:extLst>
          </p:nvPr>
        </p:nvGraphicFramePr>
        <p:xfrm>
          <a:off x="838200" y="1373729"/>
          <a:ext cx="10800001" cy="4210382"/>
        </p:xfrm>
        <a:graphic>
          <a:graphicData uri="http://schemas.openxmlformats.org/drawingml/2006/table">
            <a:tbl>
              <a:tblPr firstRow="1" bandRow="1">
                <a:tableStyleId>{F5AB1C69-6EDB-4FF4-983F-18BD219EF322}</a:tableStyleId>
              </a:tblPr>
              <a:tblGrid>
                <a:gridCol w="3403852">
                  <a:extLst>
                    <a:ext uri="{9D8B030D-6E8A-4147-A177-3AD203B41FA5}">
                      <a16:colId xmlns:a16="http://schemas.microsoft.com/office/drawing/2014/main" val="3364427960"/>
                    </a:ext>
                  </a:extLst>
                </a:gridCol>
                <a:gridCol w="3835040">
                  <a:extLst>
                    <a:ext uri="{9D8B030D-6E8A-4147-A177-3AD203B41FA5}">
                      <a16:colId xmlns:a16="http://schemas.microsoft.com/office/drawing/2014/main" val="2316197732"/>
                    </a:ext>
                  </a:extLst>
                </a:gridCol>
                <a:gridCol w="3561109">
                  <a:extLst>
                    <a:ext uri="{9D8B030D-6E8A-4147-A177-3AD203B41FA5}">
                      <a16:colId xmlns:a16="http://schemas.microsoft.com/office/drawing/2014/main" val="1351865596"/>
                    </a:ext>
                  </a:extLst>
                </a:gridCol>
              </a:tblGrid>
              <a:tr h="917164">
                <a:tc>
                  <a:txBody>
                    <a:bodyPr/>
                    <a:lstStyle/>
                    <a:p>
                      <a:pPr algn="ctr"/>
                      <a:r>
                        <a:rPr lang="es-MX" sz="1800" b="1" dirty="0"/>
                        <a:t>Perceptrón multicapa (MLP)</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1" dirty="0"/>
                        <a:t>LSTM Bidireccional</a:t>
                      </a:r>
                      <a:endParaRPr lang="es-MX" sz="1800" b="1"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r>
                        <a:rPr lang="es-MX" sz="1800" b="1" dirty="0">
                          <a:latin typeface="Roboto" panose="02000000000000000000" pitchFamily="2" charset="0"/>
                          <a:ea typeface="Roboto" panose="02000000000000000000" pitchFamily="2" charset="0"/>
                          <a:cs typeface="Roboto" panose="02000000000000000000" pitchFamily="2" charset="0"/>
                        </a:rPr>
                        <a:t>LSTM unidireccional</a:t>
                      </a:r>
                    </a:p>
                  </a:txBody>
                  <a:tcPr anchor="ctr"/>
                </a:tc>
                <a:extLst>
                  <a:ext uri="{0D108BD9-81ED-4DB2-BD59-A6C34878D82A}">
                    <a16:rowId xmlns:a16="http://schemas.microsoft.com/office/drawing/2014/main" val="3434718413"/>
                  </a:ext>
                </a:extLst>
              </a:tr>
              <a:tr h="3293218">
                <a:tc>
                  <a:txBody>
                    <a:bodyPr/>
                    <a:lstStyle/>
                    <a:p>
                      <a:pPr algn="ct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endParaRPr lang="es-MX" sz="18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943525088"/>
                  </a:ext>
                </a:extLst>
              </a:tr>
            </a:tbl>
          </a:graphicData>
        </a:graphic>
      </p:graphicFrame>
      <p:pic>
        <p:nvPicPr>
          <p:cNvPr id="6" name="Imagen 5" descr="Imagen que contiene Escala de tiempo&#10;&#10;El contenido generado por IA puede ser incorrecto.">
            <a:extLst>
              <a:ext uri="{FF2B5EF4-FFF2-40B4-BE49-F238E27FC236}">
                <a16:creationId xmlns:a16="http://schemas.microsoft.com/office/drawing/2014/main" id="{5EEFA2F4-396D-378E-5E9A-07DFD7523536}"/>
              </a:ext>
            </a:extLst>
          </p:cNvPr>
          <p:cNvPicPr>
            <a:picLocks noChangeAspect="1"/>
          </p:cNvPicPr>
          <p:nvPr/>
        </p:nvPicPr>
        <p:blipFill>
          <a:blip r:embed="rId3"/>
          <a:srcRect t="6676" r="12271"/>
          <a:stretch>
            <a:fillRect/>
          </a:stretch>
        </p:blipFill>
        <p:spPr>
          <a:xfrm>
            <a:off x="4478627" y="2526887"/>
            <a:ext cx="3412783" cy="2840229"/>
          </a:xfrm>
          <a:prstGeom prst="rect">
            <a:avLst/>
          </a:prstGeom>
        </p:spPr>
      </p:pic>
      <p:pic>
        <p:nvPicPr>
          <p:cNvPr id="8" name="Imagen 7" descr="Gráfico, Gráfico de rectángulos&#10;&#10;El contenido generado por IA puede ser incorrecto.">
            <a:extLst>
              <a:ext uri="{FF2B5EF4-FFF2-40B4-BE49-F238E27FC236}">
                <a16:creationId xmlns:a16="http://schemas.microsoft.com/office/drawing/2014/main" id="{B64DACE6-8C3E-4705-E080-75DB9650C93A}"/>
              </a:ext>
            </a:extLst>
          </p:cNvPr>
          <p:cNvPicPr>
            <a:picLocks noChangeAspect="1"/>
          </p:cNvPicPr>
          <p:nvPr/>
        </p:nvPicPr>
        <p:blipFill>
          <a:blip r:embed="rId4"/>
          <a:srcRect l="5605" t="7239" r="15402"/>
          <a:stretch>
            <a:fillRect/>
          </a:stretch>
        </p:blipFill>
        <p:spPr>
          <a:xfrm>
            <a:off x="928553" y="2526887"/>
            <a:ext cx="3224875" cy="2840229"/>
          </a:xfrm>
          <a:prstGeom prst="rect">
            <a:avLst/>
          </a:prstGeom>
        </p:spPr>
      </p:pic>
      <p:pic>
        <p:nvPicPr>
          <p:cNvPr id="11" name="Imagen 10" descr="Gráfico&#10;&#10;El contenido generado por IA puede ser incorrecto.">
            <a:extLst>
              <a:ext uri="{FF2B5EF4-FFF2-40B4-BE49-F238E27FC236}">
                <a16:creationId xmlns:a16="http://schemas.microsoft.com/office/drawing/2014/main" id="{C42D1FBE-D1D0-190F-1278-784DF7E1B304}"/>
              </a:ext>
            </a:extLst>
          </p:cNvPr>
          <p:cNvPicPr>
            <a:picLocks noChangeAspect="1"/>
          </p:cNvPicPr>
          <p:nvPr/>
        </p:nvPicPr>
        <p:blipFill>
          <a:blip r:embed="rId5"/>
          <a:srcRect l="4080" r="14372"/>
          <a:stretch>
            <a:fillRect/>
          </a:stretch>
        </p:blipFill>
        <p:spPr>
          <a:xfrm>
            <a:off x="8363958" y="2517625"/>
            <a:ext cx="3093209" cy="2844860"/>
          </a:xfrm>
          <a:prstGeom prst="rect">
            <a:avLst/>
          </a:prstGeom>
        </p:spPr>
      </p:pic>
    </p:spTree>
    <p:extLst>
      <p:ext uri="{BB962C8B-B14F-4D97-AF65-F5344CB8AC3E}">
        <p14:creationId xmlns:p14="http://schemas.microsoft.com/office/powerpoint/2010/main" val="2611020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6C1623-7A46-7D4D-9CA9-CAAF73FE5B5A}"/>
              </a:ext>
            </a:extLst>
          </p:cNvPr>
          <p:cNvSpPr>
            <a:spLocks noGrp="1"/>
          </p:cNvSpPr>
          <p:nvPr>
            <p:ph type="title"/>
          </p:nvPr>
        </p:nvSpPr>
        <p:spPr>
          <a:xfrm>
            <a:off x="-2630541" y="977266"/>
            <a:ext cx="10521951" cy="819290"/>
          </a:xfrm>
        </p:spPr>
        <p:txBody>
          <a:bodyPr/>
          <a:lstStyle/>
          <a:p>
            <a:r>
              <a:rPr lang="es-MX" dirty="0"/>
              <a:t>Índice</a:t>
            </a:r>
          </a:p>
        </p:txBody>
      </p:sp>
      <p:sp>
        <p:nvSpPr>
          <p:cNvPr id="3" name="Marcador de texto 2">
            <a:extLst>
              <a:ext uri="{FF2B5EF4-FFF2-40B4-BE49-F238E27FC236}">
                <a16:creationId xmlns:a16="http://schemas.microsoft.com/office/drawing/2014/main" id="{6DA1A76D-C92D-1247-949A-A26039A4B05F}"/>
              </a:ext>
            </a:extLst>
          </p:cNvPr>
          <p:cNvSpPr>
            <a:spLocks noGrp="1"/>
          </p:cNvSpPr>
          <p:nvPr>
            <p:ph type="body" idx="1"/>
          </p:nvPr>
        </p:nvSpPr>
        <p:spPr>
          <a:xfrm>
            <a:off x="1736277" y="2012658"/>
            <a:ext cx="6472591" cy="3744391"/>
          </a:xfrm>
        </p:spPr>
        <p:txBody>
          <a:bodyPr/>
          <a:lstStyle/>
          <a:p>
            <a:pPr marL="457200" indent="-457200">
              <a:buFont typeface="+mj-lt"/>
              <a:buAutoNum type="arabicPeriod"/>
            </a:pPr>
            <a:r>
              <a:rPr lang="es-MX" dirty="0">
                <a:solidFill>
                  <a:schemeClr val="tx1"/>
                </a:solidFill>
              </a:rPr>
              <a:t>Introducción</a:t>
            </a:r>
          </a:p>
          <a:p>
            <a:pPr marL="457200" indent="-457200">
              <a:buFont typeface="+mj-lt"/>
              <a:buAutoNum type="arabicPeriod"/>
            </a:pPr>
            <a:r>
              <a:rPr lang="es-MX" dirty="0">
                <a:solidFill>
                  <a:schemeClr val="tx1"/>
                </a:solidFill>
              </a:rPr>
              <a:t>Objetivos</a:t>
            </a:r>
          </a:p>
          <a:p>
            <a:pPr marL="457200" indent="-457200">
              <a:buFont typeface="+mj-lt"/>
              <a:buAutoNum type="arabicPeriod"/>
            </a:pPr>
            <a:r>
              <a:rPr lang="es-MX" dirty="0">
                <a:solidFill>
                  <a:schemeClr val="tx1"/>
                </a:solidFill>
              </a:rPr>
              <a:t>Metodología</a:t>
            </a:r>
          </a:p>
          <a:p>
            <a:pPr marL="457200" indent="-457200">
              <a:buFont typeface="+mj-lt"/>
              <a:buAutoNum type="arabicPeriod"/>
            </a:pPr>
            <a:r>
              <a:rPr lang="es-MX" dirty="0">
                <a:solidFill>
                  <a:schemeClr val="tx1"/>
                </a:solidFill>
              </a:rPr>
              <a:t>Resultados</a:t>
            </a:r>
          </a:p>
          <a:p>
            <a:pPr marL="457200" indent="-457200">
              <a:buFont typeface="+mj-lt"/>
              <a:buAutoNum type="arabicPeriod"/>
            </a:pPr>
            <a:r>
              <a:rPr lang="es-MX" dirty="0">
                <a:solidFill>
                  <a:schemeClr val="tx1"/>
                </a:solidFill>
              </a:rPr>
              <a:t>Análisis de resultados</a:t>
            </a:r>
          </a:p>
          <a:p>
            <a:pPr marL="457200" indent="-457200">
              <a:buFont typeface="+mj-lt"/>
              <a:buAutoNum type="arabicPeriod"/>
            </a:pPr>
            <a:r>
              <a:rPr lang="es-MX" dirty="0">
                <a:solidFill>
                  <a:schemeClr val="tx1"/>
                </a:solidFill>
              </a:rPr>
              <a:t>Conclusión</a:t>
            </a:r>
          </a:p>
          <a:p>
            <a:pPr marL="457200" indent="-457200">
              <a:buFont typeface="+mj-lt"/>
              <a:buAutoNum type="arabicPeriod"/>
            </a:pPr>
            <a:r>
              <a:rPr lang="es-MX" dirty="0">
                <a:solidFill>
                  <a:schemeClr val="tx1"/>
                </a:solidFill>
              </a:rPr>
              <a:t>Mejoras propuestas</a:t>
            </a:r>
          </a:p>
          <a:p>
            <a:pPr marL="457200" indent="-457200">
              <a:buFont typeface="+mj-lt"/>
              <a:buAutoNum type="arabicPeriod"/>
            </a:pPr>
            <a:r>
              <a:rPr lang="es-MX" dirty="0">
                <a:solidFill>
                  <a:schemeClr val="tx1"/>
                </a:solidFill>
              </a:rPr>
              <a:t>Referencias</a:t>
            </a:r>
          </a:p>
          <a:p>
            <a:endParaRPr lang="es-MX" dirty="0"/>
          </a:p>
          <a:p>
            <a:endParaRPr lang="es-MX" dirty="0"/>
          </a:p>
        </p:txBody>
      </p:sp>
      <p:pic>
        <p:nvPicPr>
          <p:cNvPr id="4" name="Imagen 3">
            <a:extLst>
              <a:ext uri="{FF2B5EF4-FFF2-40B4-BE49-F238E27FC236}">
                <a16:creationId xmlns:a16="http://schemas.microsoft.com/office/drawing/2014/main" id="{AABCCC4E-F6CE-4555-CA32-2C2EFF8CD467}"/>
              </a:ext>
            </a:extLst>
          </p:cNvPr>
          <p:cNvPicPr>
            <a:picLocks noChangeAspect="1"/>
          </p:cNvPicPr>
          <p:nvPr/>
        </p:nvPicPr>
        <p:blipFill>
          <a:blip r:embed="rId2"/>
          <a:stretch>
            <a:fillRect/>
          </a:stretch>
        </p:blipFill>
        <p:spPr>
          <a:xfrm>
            <a:off x="7891410" y="102545"/>
            <a:ext cx="4071990" cy="819289"/>
          </a:xfrm>
          <a:prstGeom prst="rect">
            <a:avLst/>
          </a:prstGeom>
        </p:spPr>
      </p:pic>
    </p:spTree>
    <p:extLst>
      <p:ext uri="{BB962C8B-B14F-4D97-AF65-F5344CB8AC3E}">
        <p14:creationId xmlns:p14="http://schemas.microsoft.com/office/powerpoint/2010/main" val="21378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2CFFA-28E6-A644-218F-979DC95B3D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EC78319-90E7-694A-1157-59CF02738A4C}"/>
              </a:ext>
            </a:extLst>
          </p:cNvPr>
          <p:cNvSpPr>
            <a:spLocks noGrp="1"/>
          </p:cNvSpPr>
          <p:nvPr>
            <p:ph type="title"/>
          </p:nvPr>
        </p:nvSpPr>
        <p:spPr>
          <a:xfrm>
            <a:off x="831850" y="784708"/>
            <a:ext cx="10521951" cy="819290"/>
          </a:xfrm>
        </p:spPr>
        <p:txBody>
          <a:bodyPr/>
          <a:lstStyle/>
          <a:p>
            <a:r>
              <a:rPr lang="es-MX" dirty="0"/>
              <a:t>Análisis de resultados</a:t>
            </a:r>
          </a:p>
        </p:txBody>
      </p:sp>
      <p:sp>
        <p:nvSpPr>
          <p:cNvPr id="3" name="Marcador de texto 2">
            <a:extLst>
              <a:ext uri="{FF2B5EF4-FFF2-40B4-BE49-F238E27FC236}">
                <a16:creationId xmlns:a16="http://schemas.microsoft.com/office/drawing/2014/main" id="{E19AE014-CDE3-D37B-A912-E20F0317B948}"/>
              </a:ext>
            </a:extLst>
          </p:cNvPr>
          <p:cNvSpPr>
            <a:spLocks noGrp="1"/>
          </p:cNvSpPr>
          <p:nvPr>
            <p:ph type="body" idx="1"/>
          </p:nvPr>
        </p:nvSpPr>
        <p:spPr>
          <a:xfrm>
            <a:off x="831851" y="2751818"/>
            <a:ext cx="10521950" cy="4003637"/>
          </a:xfrm>
        </p:spPr>
        <p:txBody>
          <a:bodyPr/>
          <a:lstStyle/>
          <a:p>
            <a:pPr marL="800089" lvl="1" indent="-342900" algn="just">
              <a:buFont typeface="Arial" panose="020B0604020202020204" pitchFamily="34" charset="0"/>
              <a:buChar char="•"/>
            </a:pPr>
            <a:r>
              <a:rPr lang="es-MX" sz="2500" dirty="0">
                <a:solidFill>
                  <a:schemeClr val="tx1"/>
                </a:solidFill>
                <a:latin typeface="Roboto" panose="02000000000000000000" pitchFamily="2" charset="0"/>
                <a:ea typeface="Roboto" panose="02000000000000000000" pitchFamily="2" charset="0"/>
                <a:cs typeface="Roboto" panose="02000000000000000000" pitchFamily="2" charset="0"/>
              </a:rPr>
              <a:t>En general, los tres modelos </a:t>
            </a:r>
            <a:r>
              <a:rPr lang="es-MX" sz="2500" dirty="0" err="1">
                <a:solidFill>
                  <a:schemeClr val="tx1"/>
                </a:solidFill>
                <a:latin typeface="Roboto" panose="02000000000000000000" pitchFamily="2" charset="0"/>
                <a:ea typeface="Roboto" panose="02000000000000000000" pitchFamily="2" charset="0"/>
                <a:cs typeface="Roboto" panose="02000000000000000000" pitchFamily="2" charset="0"/>
              </a:rPr>
              <a:t>condunden</a:t>
            </a:r>
            <a:r>
              <a:rPr lang="es-MX" sz="2500" dirty="0">
                <a:solidFill>
                  <a:schemeClr val="tx1"/>
                </a:solidFill>
                <a:latin typeface="Roboto" panose="02000000000000000000" pitchFamily="2" charset="0"/>
                <a:ea typeface="Roboto" panose="02000000000000000000" pitchFamily="2" charset="0"/>
                <a:cs typeface="Roboto" panose="02000000000000000000" pitchFamily="2" charset="0"/>
              </a:rPr>
              <a:t> entre FORCEJEO y MERODEO</a:t>
            </a:r>
          </a:p>
          <a:p>
            <a:pPr marL="800089" lvl="1" indent="-342900" algn="just">
              <a:buFont typeface="Arial" panose="020B0604020202020204" pitchFamily="34" charset="0"/>
              <a:buChar char="•"/>
            </a:pPr>
            <a:r>
              <a:rPr lang="es-MX" sz="2500" dirty="0">
                <a:solidFill>
                  <a:schemeClr val="tx1"/>
                </a:solidFill>
                <a:latin typeface="Roboto" panose="02000000000000000000" pitchFamily="2" charset="0"/>
                <a:ea typeface="Roboto" panose="02000000000000000000" pitchFamily="2" charset="0"/>
                <a:cs typeface="Roboto" panose="02000000000000000000" pitchFamily="2" charset="0"/>
              </a:rPr>
              <a:t>Clasificación errónea de NORMAL como FORCEJEO</a:t>
            </a:r>
          </a:p>
          <a:p>
            <a:pPr marL="800089" lvl="1" indent="-342900" algn="just">
              <a:buFont typeface="Arial" panose="020B0604020202020204" pitchFamily="34" charset="0"/>
              <a:buChar char="•"/>
            </a:pPr>
            <a:r>
              <a:rPr lang="es-MX" sz="2500" dirty="0">
                <a:solidFill>
                  <a:schemeClr val="tx1"/>
                </a:solidFill>
                <a:latin typeface="Roboto" panose="02000000000000000000" pitchFamily="2" charset="0"/>
                <a:ea typeface="Roboto" panose="02000000000000000000" pitchFamily="2" charset="0"/>
                <a:cs typeface="Roboto" panose="02000000000000000000" pitchFamily="2" charset="0"/>
              </a:rPr>
              <a:t>MLP tuvo 74% precisión en FORCEJEO, 68% precisión en NORMAL</a:t>
            </a:r>
          </a:p>
          <a:p>
            <a:pPr marL="800089" lvl="1" indent="-342900" algn="just">
              <a:buFont typeface="Arial" panose="020B0604020202020204" pitchFamily="34" charset="0"/>
              <a:buChar char="•"/>
            </a:pPr>
            <a:endParaRPr lang="es-MX" dirty="0">
              <a:solidFill>
                <a:schemeClr val="tx1"/>
              </a:solidFill>
            </a:endParaRPr>
          </a:p>
          <a:p>
            <a:pPr marL="800089" lvl="1" indent="-342900" algn="just">
              <a:buFont typeface="Arial" panose="020B0604020202020204" pitchFamily="34" charset="0"/>
              <a:buChar char="•"/>
            </a:pPr>
            <a:endParaRPr lang="es-MX" dirty="0">
              <a:solidFill>
                <a:schemeClr val="tx1"/>
              </a:solidFill>
            </a:endParaRPr>
          </a:p>
          <a:p>
            <a:pPr marL="800089" lvl="1" indent="-342900" algn="just">
              <a:buFont typeface="Arial" panose="020B0604020202020204" pitchFamily="34" charset="0"/>
              <a:buChar char="•"/>
            </a:pPr>
            <a:endParaRPr lang="es-MX" dirty="0"/>
          </a:p>
        </p:txBody>
      </p:sp>
      <p:pic>
        <p:nvPicPr>
          <p:cNvPr id="4" name="Imagen 3">
            <a:extLst>
              <a:ext uri="{FF2B5EF4-FFF2-40B4-BE49-F238E27FC236}">
                <a16:creationId xmlns:a16="http://schemas.microsoft.com/office/drawing/2014/main" id="{D5CA07C4-B9A8-C32D-4077-F0BF3AC0C952}"/>
              </a:ext>
            </a:extLst>
          </p:cNvPr>
          <p:cNvPicPr>
            <a:picLocks noChangeAspect="1"/>
          </p:cNvPicPr>
          <p:nvPr/>
        </p:nvPicPr>
        <p:blipFill>
          <a:blip r:embed="rId2"/>
          <a:stretch>
            <a:fillRect/>
          </a:stretch>
        </p:blipFill>
        <p:spPr>
          <a:xfrm>
            <a:off x="7891410" y="102545"/>
            <a:ext cx="4071990" cy="819289"/>
          </a:xfrm>
          <a:prstGeom prst="rect">
            <a:avLst/>
          </a:prstGeom>
        </p:spPr>
      </p:pic>
      <p:sp>
        <p:nvSpPr>
          <p:cNvPr id="5" name="Marcador de texto 2">
            <a:extLst>
              <a:ext uri="{FF2B5EF4-FFF2-40B4-BE49-F238E27FC236}">
                <a16:creationId xmlns:a16="http://schemas.microsoft.com/office/drawing/2014/main" id="{2CBB399E-C6EF-6FDE-0136-9160ADB55A0B}"/>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15</a:t>
            </a:r>
          </a:p>
        </p:txBody>
      </p:sp>
    </p:spTree>
    <p:extLst>
      <p:ext uri="{BB962C8B-B14F-4D97-AF65-F5344CB8AC3E}">
        <p14:creationId xmlns:p14="http://schemas.microsoft.com/office/powerpoint/2010/main" val="750505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A50E7-98E0-4FDA-75A9-4755E57CD38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D5D95F-E0F1-1633-ACD0-80EAB03ACC18}"/>
              </a:ext>
            </a:extLst>
          </p:cNvPr>
          <p:cNvSpPr>
            <a:spLocks noGrp="1"/>
          </p:cNvSpPr>
          <p:nvPr>
            <p:ph type="title"/>
          </p:nvPr>
        </p:nvSpPr>
        <p:spPr>
          <a:xfrm>
            <a:off x="831850" y="784708"/>
            <a:ext cx="10521951" cy="819290"/>
          </a:xfrm>
        </p:spPr>
        <p:txBody>
          <a:bodyPr/>
          <a:lstStyle/>
          <a:p>
            <a:r>
              <a:rPr lang="es-MX" dirty="0"/>
              <a:t>Conclusiones</a:t>
            </a:r>
          </a:p>
        </p:txBody>
      </p:sp>
      <p:sp>
        <p:nvSpPr>
          <p:cNvPr id="3" name="Marcador de texto 2">
            <a:extLst>
              <a:ext uri="{FF2B5EF4-FFF2-40B4-BE49-F238E27FC236}">
                <a16:creationId xmlns:a16="http://schemas.microsoft.com/office/drawing/2014/main" id="{3E926773-2D6B-9EE5-19FF-7D6089D0021C}"/>
              </a:ext>
            </a:extLst>
          </p:cNvPr>
          <p:cNvSpPr>
            <a:spLocks noGrp="1"/>
          </p:cNvSpPr>
          <p:nvPr>
            <p:ph type="body" idx="1"/>
          </p:nvPr>
        </p:nvSpPr>
        <p:spPr>
          <a:xfrm>
            <a:off x="831851" y="1867898"/>
            <a:ext cx="10521950" cy="4003637"/>
          </a:xfrm>
        </p:spPr>
        <p:txBody>
          <a:bodyPr/>
          <a:lstStyle/>
          <a:p>
            <a:pPr marL="800089" lvl="1" indent="-342900" algn="just">
              <a:buFont typeface="Arial" panose="020B0604020202020204" pitchFamily="34" charset="0"/>
              <a:buChar char="•"/>
            </a:pPr>
            <a:r>
              <a:rPr lang="es-MX" sz="2500" dirty="0">
                <a:solidFill>
                  <a:schemeClr val="tx1"/>
                </a:solidFill>
                <a:latin typeface="Roboto" panose="02000000000000000000" pitchFamily="2" charset="0"/>
                <a:ea typeface="Roboto" panose="02000000000000000000" pitchFamily="2" charset="0"/>
                <a:cs typeface="Roboto" panose="02000000000000000000" pitchFamily="2" charset="0"/>
              </a:rPr>
              <a:t>MLP superó las expectativas, contrario a lo que se pensaba, MLP fue mas efectivo para este problema que cualquiera de los dos modelos LSTM</a:t>
            </a:r>
          </a:p>
          <a:p>
            <a:pPr marL="800089" lvl="1" indent="-342900" algn="just">
              <a:buFont typeface="Arial" panose="020B0604020202020204" pitchFamily="34" charset="0"/>
              <a:buChar char="•"/>
            </a:pPr>
            <a:r>
              <a:rPr lang="es-MX" sz="2500" dirty="0">
                <a:solidFill>
                  <a:schemeClr val="tx1"/>
                </a:solidFill>
                <a:latin typeface="Roboto" panose="02000000000000000000" pitchFamily="2" charset="0"/>
                <a:ea typeface="Roboto" panose="02000000000000000000" pitchFamily="2" charset="0"/>
                <a:cs typeface="Roboto" panose="02000000000000000000" pitchFamily="2" charset="0"/>
              </a:rPr>
              <a:t>Un modelo más simple generaliza mejor con conjuntos de datos pequeños y/o limitados</a:t>
            </a:r>
          </a:p>
          <a:p>
            <a:pPr marL="800089" lvl="1" indent="-342900" algn="just">
              <a:buFont typeface="Arial" panose="020B0604020202020204" pitchFamily="34" charset="0"/>
              <a:buChar char="•"/>
            </a:pPr>
            <a:r>
              <a:rPr lang="es-MX" sz="2500" dirty="0">
                <a:solidFill>
                  <a:schemeClr val="tx1"/>
                </a:solidFill>
                <a:latin typeface="Roboto" panose="02000000000000000000" pitchFamily="2" charset="0"/>
                <a:ea typeface="Roboto" panose="02000000000000000000" pitchFamily="2" charset="0"/>
                <a:cs typeface="Roboto" panose="02000000000000000000" pitchFamily="2" charset="0"/>
              </a:rPr>
              <a:t>Las clases de “merodeo” y “forcejeo” requieren características mas específicas</a:t>
            </a:r>
          </a:p>
          <a:p>
            <a:pPr marL="800089" lvl="1" indent="-342900" algn="just">
              <a:buFont typeface="Arial" panose="020B0604020202020204" pitchFamily="34" charset="0"/>
              <a:buChar char="•"/>
            </a:pPr>
            <a:endParaRPr lang="es-MX" dirty="0">
              <a:solidFill>
                <a:schemeClr val="tx1"/>
              </a:solidFill>
            </a:endParaRPr>
          </a:p>
          <a:p>
            <a:pPr marL="800089" lvl="1" indent="-342900" algn="just">
              <a:buFont typeface="Arial" panose="020B0604020202020204" pitchFamily="34" charset="0"/>
              <a:buChar char="•"/>
            </a:pPr>
            <a:endParaRPr lang="es-MX" dirty="0">
              <a:solidFill>
                <a:schemeClr val="tx1"/>
              </a:solidFill>
            </a:endParaRPr>
          </a:p>
          <a:p>
            <a:pPr marL="800089" lvl="1" indent="-342900" algn="just">
              <a:buFont typeface="Arial" panose="020B0604020202020204" pitchFamily="34" charset="0"/>
              <a:buChar char="•"/>
            </a:pPr>
            <a:endParaRPr lang="es-MX" dirty="0"/>
          </a:p>
        </p:txBody>
      </p:sp>
      <p:pic>
        <p:nvPicPr>
          <p:cNvPr id="4" name="Imagen 3">
            <a:extLst>
              <a:ext uri="{FF2B5EF4-FFF2-40B4-BE49-F238E27FC236}">
                <a16:creationId xmlns:a16="http://schemas.microsoft.com/office/drawing/2014/main" id="{872C3521-518A-2F12-BC0C-7EBAD7922ABB}"/>
              </a:ext>
            </a:extLst>
          </p:cNvPr>
          <p:cNvPicPr>
            <a:picLocks noChangeAspect="1"/>
          </p:cNvPicPr>
          <p:nvPr/>
        </p:nvPicPr>
        <p:blipFill>
          <a:blip r:embed="rId2"/>
          <a:stretch>
            <a:fillRect/>
          </a:stretch>
        </p:blipFill>
        <p:spPr>
          <a:xfrm>
            <a:off x="7891410" y="102545"/>
            <a:ext cx="4071990" cy="819289"/>
          </a:xfrm>
          <a:prstGeom prst="rect">
            <a:avLst/>
          </a:prstGeom>
        </p:spPr>
      </p:pic>
      <p:sp>
        <p:nvSpPr>
          <p:cNvPr id="5" name="Marcador de texto 2">
            <a:extLst>
              <a:ext uri="{FF2B5EF4-FFF2-40B4-BE49-F238E27FC236}">
                <a16:creationId xmlns:a16="http://schemas.microsoft.com/office/drawing/2014/main" id="{2F5F1482-200D-543F-24EC-38BC7A08196E}"/>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16</a:t>
            </a:r>
          </a:p>
        </p:txBody>
      </p:sp>
    </p:spTree>
    <p:extLst>
      <p:ext uri="{BB962C8B-B14F-4D97-AF65-F5344CB8AC3E}">
        <p14:creationId xmlns:p14="http://schemas.microsoft.com/office/powerpoint/2010/main" val="3116771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2B2BB-0926-B3A1-8B0E-68F682C557D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F95F12-B369-A39F-2618-49C621A63A10}"/>
              </a:ext>
            </a:extLst>
          </p:cNvPr>
          <p:cNvSpPr>
            <a:spLocks noGrp="1"/>
          </p:cNvSpPr>
          <p:nvPr>
            <p:ph type="title"/>
          </p:nvPr>
        </p:nvSpPr>
        <p:spPr>
          <a:xfrm>
            <a:off x="831850" y="784708"/>
            <a:ext cx="10521951" cy="819290"/>
          </a:xfrm>
        </p:spPr>
        <p:txBody>
          <a:bodyPr/>
          <a:lstStyle/>
          <a:p>
            <a:r>
              <a:rPr lang="es-MX" dirty="0"/>
              <a:t>Mejoras propuestas</a:t>
            </a:r>
          </a:p>
        </p:txBody>
      </p:sp>
      <p:sp>
        <p:nvSpPr>
          <p:cNvPr id="3" name="Marcador de texto 2">
            <a:extLst>
              <a:ext uri="{FF2B5EF4-FFF2-40B4-BE49-F238E27FC236}">
                <a16:creationId xmlns:a16="http://schemas.microsoft.com/office/drawing/2014/main" id="{9C741436-9858-E2C5-7527-CA2F9851FBA8}"/>
              </a:ext>
            </a:extLst>
          </p:cNvPr>
          <p:cNvSpPr>
            <a:spLocks noGrp="1"/>
          </p:cNvSpPr>
          <p:nvPr>
            <p:ph type="body" idx="1"/>
          </p:nvPr>
        </p:nvSpPr>
        <p:spPr>
          <a:xfrm>
            <a:off x="831851" y="1867898"/>
            <a:ext cx="10521950" cy="4003637"/>
          </a:xfrm>
        </p:spPr>
        <p:txBody>
          <a:bodyPr/>
          <a:lstStyle/>
          <a:p>
            <a:pPr marL="800089" lvl="1" indent="-342900" algn="just">
              <a:buFont typeface="Arial" panose="020B0604020202020204" pitchFamily="34" charset="0"/>
              <a:buChar char="•"/>
            </a:pPr>
            <a:r>
              <a:rPr lang="es-MX" sz="2500" dirty="0">
                <a:solidFill>
                  <a:schemeClr val="tx1"/>
                </a:solidFill>
                <a:latin typeface="Roboto" panose="02000000000000000000" pitchFamily="2" charset="0"/>
                <a:ea typeface="Roboto" panose="02000000000000000000" pitchFamily="2" charset="0"/>
                <a:cs typeface="Roboto" panose="02000000000000000000" pitchFamily="2" charset="0"/>
              </a:rPr>
              <a:t>Expandir el conjunto de datos con más videos</a:t>
            </a:r>
          </a:p>
          <a:p>
            <a:pPr marL="800089" lvl="1" indent="-342900" algn="just">
              <a:buFont typeface="Arial" panose="020B0604020202020204" pitchFamily="34" charset="0"/>
              <a:buChar char="•"/>
            </a:pPr>
            <a:r>
              <a:rPr lang="es-MX" sz="2500" dirty="0">
                <a:solidFill>
                  <a:schemeClr val="tx1"/>
                </a:solidFill>
                <a:latin typeface="Roboto" panose="02000000000000000000" pitchFamily="2" charset="0"/>
                <a:ea typeface="Roboto" panose="02000000000000000000" pitchFamily="2" charset="0"/>
                <a:cs typeface="Roboto" panose="02000000000000000000" pitchFamily="2" charset="0"/>
              </a:rPr>
              <a:t>Desarrollar una mejor selección de características mas distintivas para diferenciar mejor entre clases</a:t>
            </a:r>
          </a:p>
          <a:p>
            <a:pPr marL="800089" lvl="1" indent="-342900" algn="just">
              <a:buFont typeface="Arial" panose="020B0604020202020204" pitchFamily="34" charset="0"/>
              <a:buChar char="•"/>
            </a:pPr>
            <a:r>
              <a:rPr lang="es-MX" sz="2500" dirty="0">
                <a:solidFill>
                  <a:schemeClr val="tx1"/>
                </a:solidFill>
                <a:latin typeface="Roboto" panose="02000000000000000000" pitchFamily="2" charset="0"/>
                <a:ea typeface="Roboto" panose="02000000000000000000" pitchFamily="2" charset="0"/>
                <a:cs typeface="Roboto" panose="02000000000000000000" pitchFamily="2" charset="0"/>
              </a:rPr>
              <a:t>Explorar combinaciones con modelos más robustos como una combinación de CNN + LSTM</a:t>
            </a:r>
          </a:p>
          <a:p>
            <a:pPr marL="800089" lvl="1" indent="-342900" algn="just">
              <a:buFont typeface="Arial" panose="020B0604020202020204" pitchFamily="34" charset="0"/>
              <a:buChar char="•"/>
            </a:pPr>
            <a:r>
              <a:rPr lang="es-MX" sz="2500" dirty="0">
                <a:solidFill>
                  <a:schemeClr val="tx1"/>
                </a:solidFill>
                <a:latin typeface="Roboto" panose="02000000000000000000" pitchFamily="2" charset="0"/>
                <a:ea typeface="Roboto" panose="02000000000000000000" pitchFamily="2" charset="0"/>
                <a:cs typeface="Roboto" panose="02000000000000000000" pitchFamily="2" charset="0"/>
              </a:rPr>
              <a:t>Mejorar la detección de seguimiento de objetos para reducir falsos positivos</a:t>
            </a:r>
            <a:endParaRPr lang="es-MX" dirty="0">
              <a:solidFill>
                <a:schemeClr val="tx1"/>
              </a:solidFill>
            </a:endParaRPr>
          </a:p>
          <a:p>
            <a:pPr marL="800089" lvl="1" indent="-342900" algn="just">
              <a:buFont typeface="Arial" panose="020B0604020202020204" pitchFamily="34" charset="0"/>
              <a:buChar char="•"/>
            </a:pPr>
            <a:endParaRPr lang="es-MX" dirty="0">
              <a:solidFill>
                <a:schemeClr val="tx1"/>
              </a:solidFill>
            </a:endParaRPr>
          </a:p>
          <a:p>
            <a:pPr marL="800089" lvl="1" indent="-342900" algn="just">
              <a:buFont typeface="Arial" panose="020B0604020202020204" pitchFamily="34" charset="0"/>
              <a:buChar char="•"/>
            </a:pPr>
            <a:endParaRPr lang="es-MX" dirty="0"/>
          </a:p>
        </p:txBody>
      </p:sp>
      <p:pic>
        <p:nvPicPr>
          <p:cNvPr id="4" name="Imagen 3">
            <a:extLst>
              <a:ext uri="{FF2B5EF4-FFF2-40B4-BE49-F238E27FC236}">
                <a16:creationId xmlns:a16="http://schemas.microsoft.com/office/drawing/2014/main" id="{66A19F96-5DCE-7F4A-4249-FFE5AD2C574D}"/>
              </a:ext>
            </a:extLst>
          </p:cNvPr>
          <p:cNvPicPr>
            <a:picLocks noChangeAspect="1"/>
          </p:cNvPicPr>
          <p:nvPr/>
        </p:nvPicPr>
        <p:blipFill>
          <a:blip r:embed="rId2"/>
          <a:stretch>
            <a:fillRect/>
          </a:stretch>
        </p:blipFill>
        <p:spPr>
          <a:xfrm>
            <a:off x="7891410" y="102545"/>
            <a:ext cx="4071990" cy="819289"/>
          </a:xfrm>
          <a:prstGeom prst="rect">
            <a:avLst/>
          </a:prstGeom>
        </p:spPr>
      </p:pic>
      <p:sp>
        <p:nvSpPr>
          <p:cNvPr id="5" name="Marcador de texto 2">
            <a:extLst>
              <a:ext uri="{FF2B5EF4-FFF2-40B4-BE49-F238E27FC236}">
                <a16:creationId xmlns:a16="http://schemas.microsoft.com/office/drawing/2014/main" id="{095774A2-633E-6DDA-14A0-CF48489166B8}"/>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17</a:t>
            </a:r>
          </a:p>
        </p:txBody>
      </p:sp>
    </p:spTree>
    <p:extLst>
      <p:ext uri="{BB962C8B-B14F-4D97-AF65-F5344CB8AC3E}">
        <p14:creationId xmlns:p14="http://schemas.microsoft.com/office/powerpoint/2010/main" val="317514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08BA3F5-3F0E-9540-B6C2-4BCD708D401A}"/>
              </a:ext>
            </a:extLst>
          </p:cNvPr>
          <p:cNvSpPr>
            <a:spLocks noGrp="1"/>
          </p:cNvSpPr>
          <p:nvPr>
            <p:ph type="body" sz="quarter" idx="13"/>
          </p:nvPr>
        </p:nvSpPr>
        <p:spPr>
          <a:xfrm>
            <a:off x="2844954" y="3015147"/>
            <a:ext cx="6958323" cy="1038760"/>
          </a:xfrm>
        </p:spPr>
        <p:txBody>
          <a:bodyPr>
            <a:normAutofit/>
          </a:bodyPr>
          <a:lstStyle/>
          <a:p>
            <a:r>
              <a:rPr lang="es-MX" dirty="0"/>
              <a:t>Gracias</a:t>
            </a:r>
          </a:p>
        </p:txBody>
      </p:sp>
      <p:pic>
        <p:nvPicPr>
          <p:cNvPr id="6" name="Imagen 5">
            <a:extLst>
              <a:ext uri="{FF2B5EF4-FFF2-40B4-BE49-F238E27FC236}">
                <a16:creationId xmlns:a16="http://schemas.microsoft.com/office/drawing/2014/main" id="{4A90F90C-A9DF-D825-F9C0-351C7C436486}"/>
              </a:ext>
            </a:extLst>
          </p:cNvPr>
          <p:cNvPicPr>
            <a:picLocks noChangeAspect="1"/>
          </p:cNvPicPr>
          <p:nvPr/>
        </p:nvPicPr>
        <p:blipFill>
          <a:blip r:embed="rId3"/>
          <a:stretch>
            <a:fillRect/>
          </a:stretch>
        </p:blipFill>
        <p:spPr>
          <a:xfrm>
            <a:off x="375161" y="5597684"/>
            <a:ext cx="6130721" cy="654526"/>
          </a:xfrm>
          <a:prstGeom prst="rect">
            <a:avLst/>
          </a:prstGeom>
        </p:spPr>
      </p:pic>
    </p:spTree>
    <p:extLst>
      <p:ext uri="{BB962C8B-B14F-4D97-AF65-F5344CB8AC3E}">
        <p14:creationId xmlns:p14="http://schemas.microsoft.com/office/powerpoint/2010/main" val="2095490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F5243-5375-2D92-7CFE-509C9BCA53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1CD59BC-1044-6FF6-498B-819968321D55}"/>
              </a:ext>
            </a:extLst>
          </p:cNvPr>
          <p:cNvSpPr>
            <a:spLocks noGrp="1"/>
          </p:cNvSpPr>
          <p:nvPr>
            <p:ph type="title"/>
          </p:nvPr>
        </p:nvSpPr>
        <p:spPr>
          <a:xfrm>
            <a:off x="831850" y="617710"/>
            <a:ext cx="10521951" cy="819290"/>
          </a:xfrm>
        </p:spPr>
        <p:txBody>
          <a:bodyPr/>
          <a:lstStyle/>
          <a:p>
            <a:r>
              <a:rPr lang="es-MX" dirty="0"/>
              <a:t>Estado del arte</a:t>
            </a:r>
          </a:p>
        </p:txBody>
      </p:sp>
      <p:pic>
        <p:nvPicPr>
          <p:cNvPr id="4" name="Imagen 3">
            <a:extLst>
              <a:ext uri="{FF2B5EF4-FFF2-40B4-BE49-F238E27FC236}">
                <a16:creationId xmlns:a16="http://schemas.microsoft.com/office/drawing/2014/main" id="{AD3E8C40-954B-6176-8EFB-7DDF2441BAB5}"/>
              </a:ext>
            </a:extLst>
          </p:cNvPr>
          <p:cNvPicPr>
            <a:picLocks noChangeAspect="1"/>
          </p:cNvPicPr>
          <p:nvPr/>
        </p:nvPicPr>
        <p:blipFill>
          <a:blip r:embed="rId2"/>
          <a:stretch>
            <a:fillRect/>
          </a:stretch>
        </p:blipFill>
        <p:spPr>
          <a:xfrm>
            <a:off x="7891410" y="102545"/>
            <a:ext cx="4071990" cy="819289"/>
          </a:xfrm>
          <a:prstGeom prst="rect">
            <a:avLst/>
          </a:prstGeom>
        </p:spPr>
      </p:pic>
      <p:graphicFrame>
        <p:nvGraphicFramePr>
          <p:cNvPr id="8" name="Tabla 7">
            <a:extLst>
              <a:ext uri="{FF2B5EF4-FFF2-40B4-BE49-F238E27FC236}">
                <a16:creationId xmlns:a16="http://schemas.microsoft.com/office/drawing/2014/main" id="{FD0BB5BE-4281-1FE6-C6C4-8F0DFEEBFAA9}"/>
              </a:ext>
            </a:extLst>
          </p:cNvPr>
          <p:cNvGraphicFramePr>
            <a:graphicFrameLocks noGrp="1"/>
          </p:cNvGraphicFramePr>
          <p:nvPr>
            <p:extLst>
              <p:ext uri="{D42A27DB-BD31-4B8C-83A1-F6EECF244321}">
                <p14:modId xmlns:p14="http://schemas.microsoft.com/office/powerpoint/2010/main" val="4144361431"/>
              </p:ext>
            </p:extLst>
          </p:nvPr>
        </p:nvGraphicFramePr>
        <p:xfrm>
          <a:off x="150608" y="1603997"/>
          <a:ext cx="11903740" cy="4413513"/>
        </p:xfrm>
        <a:graphic>
          <a:graphicData uri="http://schemas.openxmlformats.org/drawingml/2006/table">
            <a:tbl>
              <a:tblPr firstRow="1" bandRow="1">
                <a:tableStyleId>{C083E6E3-FA7D-4D7B-A595-EF9225AFEA82}</a:tableStyleId>
              </a:tblPr>
              <a:tblGrid>
                <a:gridCol w="3410173">
                  <a:extLst>
                    <a:ext uri="{9D8B030D-6E8A-4147-A177-3AD203B41FA5}">
                      <a16:colId xmlns:a16="http://schemas.microsoft.com/office/drawing/2014/main" val="1773768977"/>
                    </a:ext>
                  </a:extLst>
                </a:gridCol>
                <a:gridCol w="989704">
                  <a:extLst>
                    <a:ext uri="{9D8B030D-6E8A-4147-A177-3AD203B41FA5}">
                      <a16:colId xmlns:a16="http://schemas.microsoft.com/office/drawing/2014/main" val="3597035956"/>
                    </a:ext>
                  </a:extLst>
                </a:gridCol>
                <a:gridCol w="2829261">
                  <a:extLst>
                    <a:ext uri="{9D8B030D-6E8A-4147-A177-3AD203B41FA5}">
                      <a16:colId xmlns:a16="http://schemas.microsoft.com/office/drawing/2014/main" val="2411054403"/>
                    </a:ext>
                  </a:extLst>
                </a:gridCol>
                <a:gridCol w="2721685">
                  <a:extLst>
                    <a:ext uri="{9D8B030D-6E8A-4147-A177-3AD203B41FA5}">
                      <a16:colId xmlns:a16="http://schemas.microsoft.com/office/drawing/2014/main" val="2489126919"/>
                    </a:ext>
                  </a:extLst>
                </a:gridCol>
                <a:gridCol w="1952917">
                  <a:extLst>
                    <a:ext uri="{9D8B030D-6E8A-4147-A177-3AD203B41FA5}">
                      <a16:colId xmlns:a16="http://schemas.microsoft.com/office/drawing/2014/main" val="3997244450"/>
                    </a:ext>
                  </a:extLst>
                </a:gridCol>
              </a:tblGrid>
              <a:tr h="398123">
                <a:tc>
                  <a:txBody>
                    <a:bodyPr/>
                    <a:lstStyle/>
                    <a:p>
                      <a:pPr algn="ctr"/>
                      <a:r>
                        <a:rPr lang="es-MX" dirty="0">
                          <a:solidFill>
                            <a:schemeClr val="tx1"/>
                          </a:solidFill>
                        </a:rPr>
                        <a:t>Titulo</a:t>
                      </a:r>
                    </a:p>
                  </a:txBody>
                  <a:tcPr anchor="ctr"/>
                </a:tc>
                <a:tc>
                  <a:txBody>
                    <a:bodyPr/>
                    <a:lstStyle/>
                    <a:p>
                      <a:pPr algn="ctr"/>
                      <a:r>
                        <a:rPr lang="es-MX" dirty="0">
                          <a:solidFill>
                            <a:schemeClr val="tx1"/>
                          </a:solidFill>
                        </a:rPr>
                        <a:t>Año</a:t>
                      </a:r>
                    </a:p>
                  </a:txBody>
                  <a:tcPr anchor="ctr"/>
                </a:tc>
                <a:tc>
                  <a:txBody>
                    <a:bodyPr/>
                    <a:lstStyle/>
                    <a:p>
                      <a:pPr algn="ctr"/>
                      <a:r>
                        <a:rPr lang="es-MX" dirty="0">
                          <a:solidFill>
                            <a:schemeClr val="tx1"/>
                          </a:solidFill>
                        </a:rPr>
                        <a:t>Metodología</a:t>
                      </a:r>
                    </a:p>
                  </a:txBody>
                  <a:tcPr anchor="ctr"/>
                </a:tc>
                <a:tc>
                  <a:txBody>
                    <a:bodyPr/>
                    <a:lstStyle/>
                    <a:p>
                      <a:pPr algn="ctr"/>
                      <a:r>
                        <a:rPr lang="es-MX" dirty="0">
                          <a:solidFill>
                            <a:schemeClr val="tx1"/>
                          </a:solidFill>
                        </a:rPr>
                        <a:t>Conjunto de datos</a:t>
                      </a:r>
                    </a:p>
                  </a:txBody>
                  <a:tcPr anchor="ctr"/>
                </a:tc>
                <a:tc>
                  <a:txBody>
                    <a:bodyPr/>
                    <a:lstStyle/>
                    <a:p>
                      <a:pPr algn="ctr"/>
                      <a:r>
                        <a:rPr lang="es-MX" dirty="0">
                          <a:solidFill>
                            <a:schemeClr val="tx1"/>
                          </a:solidFill>
                        </a:rPr>
                        <a:t>Resultados</a:t>
                      </a:r>
                    </a:p>
                  </a:txBody>
                  <a:tcPr anchor="ctr"/>
                </a:tc>
                <a:extLst>
                  <a:ext uri="{0D108BD9-81ED-4DB2-BD59-A6C34878D82A}">
                    <a16:rowId xmlns:a16="http://schemas.microsoft.com/office/drawing/2014/main" val="3926473719"/>
                  </a:ext>
                </a:extLst>
              </a:tr>
              <a:tr h="1276175">
                <a:tc>
                  <a:txBody>
                    <a:bodyPr/>
                    <a:lstStyle/>
                    <a:p>
                      <a:pPr algn="ctr"/>
                      <a:r>
                        <a:rPr lang="en-US" i="0" dirty="0">
                          <a:solidFill>
                            <a:schemeClr val="tx1"/>
                          </a:solidFill>
                        </a:rPr>
                        <a:t>Implementation of an Anomalous Human Activity Recognition System [3]</a:t>
                      </a:r>
                    </a:p>
                  </a:txBody>
                  <a:tcPr anchor="ctr"/>
                </a:tc>
                <a:tc>
                  <a:txBody>
                    <a:bodyPr/>
                    <a:lstStyle/>
                    <a:p>
                      <a:pPr algn="ctr"/>
                      <a:r>
                        <a:rPr lang="en-US" i="0" dirty="0">
                          <a:solidFill>
                            <a:schemeClr val="tx1"/>
                          </a:solidFill>
                        </a:rPr>
                        <a:t>2020</a:t>
                      </a:r>
                    </a:p>
                  </a:txBody>
                  <a:tcPr anchor="ctr"/>
                </a:tc>
                <a:tc>
                  <a:txBody>
                    <a:bodyPr/>
                    <a:lstStyle/>
                    <a:p>
                      <a:pPr algn="ctr"/>
                      <a:r>
                        <a:rPr lang="es-MX" dirty="0">
                          <a:solidFill>
                            <a:schemeClr val="tx1"/>
                          </a:solidFill>
                        </a:rPr>
                        <a:t>Compresión adaptativa + 3D-CNN</a:t>
                      </a:r>
                    </a:p>
                  </a:txBody>
                  <a:tcPr anchor="ctr"/>
                </a:tc>
                <a:tc>
                  <a:txBody>
                    <a:bodyPr/>
                    <a:lstStyle/>
                    <a:p>
                      <a:pPr algn="ctr"/>
                      <a:r>
                        <a:rPr lang="es-ES" dirty="0">
                          <a:solidFill>
                            <a:schemeClr val="tx1"/>
                          </a:solidFill>
                        </a:rPr>
                        <a:t>UCF101</a:t>
                      </a:r>
                    </a:p>
                  </a:txBody>
                  <a:tcPr anchor="ctr"/>
                </a:tc>
                <a:tc>
                  <a:txBody>
                    <a:bodyPr/>
                    <a:lstStyle/>
                    <a:p>
                      <a:pPr algn="ctr"/>
                      <a:r>
                        <a:rPr lang="es-ES" dirty="0">
                          <a:solidFill>
                            <a:schemeClr val="tx1"/>
                          </a:solidFill>
                        </a:rPr>
                        <a:t>Precisión del 88% en la detección de anomalías.</a:t>
                      </a:r>
                    </a:p>
                  </a:txBody>
                  <a:tcPr anchor="ctr"/>
                </a:tc>
                <a:extLst>
                  <a:ext uri="{0D108BD9-81ED-4DB2-BD59-A6C34878D82A}">
                    <a16:rowId xmlns:a16="http://schemas.microsoft.com/office/drawing/2014/main" val="3412896969"/>
                  </a:ext>
                </a:extLst>
              </a:tr>
              <a:tr h="1276175">
                <a:tc>
                  <a:txBody>
                    <a:bodyPr/>
                    <a:lstStyle/>
                    <a:p>
                      <a:pPr algn="ctr"/>
                      <a:r>
                        <a:rPr lang="es-MX" i="0" dirty="0" err="1">
                          <a:solidFill>
                            <a:schemeClr val="tx1"/>
                          </a:solidFill>
                        </a:rPr>
                        <a:t>Loitering</a:t>
                      </a:r>
                      <a:r>
                        <a:rPr lang="es-MX" i="0" dirty="0">
                          <a:solidFill>
                            <a:schemeClr val="tx1"/>
                          </a:solidFill>
                        </a:rPr>
                        <a:t> </a:t>
                      </a:r>
                      <a:r>
                        <a:rPr lang="es-MX" i="0" dirty="0" err="1">
                          <a:solidFill>
                            <a:schemeClr val="tx1"/>
                          </a:solidFill>
                        </a:rPr>
                        <a:t>Detection</a:t>
                      </a:r>
                      <a:r>
                        <a:rPr lang="es-MX" i="0" dirty="0">
                          <a:solidFill>
                            <a:schemeClr val="tx1"/>
                          </a:solidFill>
                        </a:rPr>
                        <a:t> </a:t>
                      </a:r>
                      <a:r>
                        <a:rPr lang="es-MX" i="0" dirty="0" err="1">
                          <a:solidFill>
                            <a:schemeClr val="tx1"/>
                          </a:solidFill>
                        </a:rPr>
                        <a:t>Using</a:t>
                      </a:r>
                      <a:r>
                        <a:rPr lang="es-MX" i="0" dirty="0">
                          <a:solidFill>
                            <a:schemeClr val="tx1"/>
                          </a:solidFill>
                        </a:rPr>
                        <a:t> </a:t>
                      </a:r>
                      <a:r>
                        <a:rPr lang="es-MX" i="0" dirty="0" err="1">
                          <a:solidFill>
                            <a:schemeClr val="tx1"/>
                          </a:solidFill>
                        </a:rPr>
                        <a:t>Spatial</a:t>
                      </a:r>
                      <a:r>
                        <a:rPr lang="es-MX" i="0" dirty="0">
                          <a:solidFill>
                            <a:schemeClr val="tx1"/>
                          </a:solidFill>
                        </a:rPr>
                        <a:t>-Temporal </a:t>
                      </a:r>
                      <a:r>
                        <a:rPr lang="es-MX" i="0" dirty="0" err="1">
                          <a:solidFill>
                            <a:schemeClr val="tx1"/>
                          </a:solidFill>
                        </a:rPr>
                        <a:t>Information</a:t>
                      </a:r>
                      <a:r>
                        <a:rPr lang="es-MX" i="0" dirty="0">
                          <a:solidFill>
                            <a:schemeClr val="tx1"/>
                          </a:solidFill>
                        </a:rPr>
                        <a:t> </a:t>
                      </a:r>
                      <a:r>
                        <a:rPr lang="es-MX" i="0" dirty="0" err="1">
                          <a:solidFill>
                            <a:schemeClr val="tx1"/>
                          </a:solidFill>
                        </a:rPr>
                        <a:t>for</a:t>
                      </a:r>
                      <a:r>
                        <a:rPr lang="es-MX" i="0" dirty="0">
                          <a:solidFill>
                            <a:schemeClr val="tx1"/>
                          </a:solidFill>
                        </a:rPr>
                        <a:t> </a:t>
                      </a:r>
                      <a:r>
                        <a:rPr lang="es-MX" i="0" dirty="0" err="1">
                          <a:solidFill>
                            <a:schemeClr val="tx1"/>
                          </a:solidFill>
                        </a:rPr>
                        <a:t>Intelligent</a:t>
                      </a:r>
                      <a:r>
                        <a:rPr lang="es-MX" i="0" dirty="0">
                          <a:solidFill>
                            <a:schemeClr val="tx1"/>
                          </a:solidFill>
                        </a:rPr>
                        <a:t> </a:t>
                      </a:r>
                      <a:r>
                        <a:rPr lang="es-MX" i="0" dirty="0" err="1">
                          <a:solidFill>
                            <a:schemeClr val="tx1"/>
                          </a:solidFill>
                        </a:rPr>
                        <a:t>Surveillance</a:t>
                      </a:r>
                      <a:r>
                        <a:rPr lang="es-MX" i="0" dirty="0">
                          <a:solidFill>
                            <a:schemeClr val="tx1"/>
                          </a:solidFill>
                        </a:rPr>
                        <a:t> </a:t>
                      </a:r>
                      <a:r>
                        <a:rPr lang="es-MX" i="0" dirty="0" err="1">
                          <a:solidFill>
                            <a:schemeClr val="tx1"/>
                          </a:solidFill>
                        </a:rPr>
                        <a:t>Systems</a:t>
                      </a:r>
                      <a:r>
                        <a:rPr lang="es-MX" i="0" dirty="0">
                          <a:solidFill>
                            <a:schemeClr val="tx1"/>
                          </a:solidFill>
                        </a:rPr>
                        <a:t> [4]</a:t>
                      </a:r>
                    </a:p>
                  </a:txBody>
                  <a:tcPr anchor="ctr"/>
                </a:tc>
                <a:tc>
                  <a:txBody>
                    <a:bodyPr/>
                    <a:lstStyle/>
                    <a:p>
                      <a:pPr algn="ctr"/>
                      <a:r>
                        <a:rPr lang="es-MX" i="0" dirty="0">
                          <a:solidFill>
                            <a:schemeClr val="tx1"/>
                          </a:solidFill>
                        </a:rPr>
                        <a:t>2023</a:t>
                      </a:r>
                    </a:p>
                  </a:txBody>
                  <a:tcPr anchor="ctr"/>
                </a:tc>
                <a:tc>
                  <a:txBody>
                    <a:bodyPr/>
                    <a:lstStyle/>
                    <a:p>
                      <a:pPr algn="ctr"/>
                      <a:r>
                        <a:rPr lang="pt-BR" dirty="0" err="1">
                          <a:solidFill>
                            <a:schemeClr val="tx1"/>
                          </a:solidFill>
                        </a:rPr>
                        <a:t>Análisis</a:t>
                      </a:r>
                      <a:r>
                        <a:rPr lang="pt-BR" dirty="0">
                          <a:solidFill>
                            <a:schemeClr val="tx1"/>
                          </a:solidFill>
                        </a:rPr>
                        <a:t> </a:t>
                      </a:r>
                      <a:r>
                        <a:rPr lang="pt-BR" dirty="0" err="1">
                          <a:solidFill>
                            <a:schemeClr val="tx1"/>
                          </a:solidFill>
                        </a:rPr>
                        <a:t>espacio-temporal</a:t>
                      </a:r>
                      <a:r>
                        <a:rPr lang="pt-BR" dirty="0">
                          <a:solidFill>
                            <a:schemeClr val="tx1"/>
                          </a:solidFill>
                        </a:rPr>
                        <a:t> + Random Forest, SVM</a:t>
                      </a:r>
                    </a:p>
                  </a:txBody>
                  <a:tcPr anchor="ctr"/>
                </a:tc>
                <a:tc>
                  <a:txBody>
                    <a:bodyPr/>
                    <a:lstStyle/>
                    <a:p>
                      <a:pPr algn="ctr"/>
                      <a:r>
                        <a:rPr lang="es-ES" dirty="0">
                          <a:solidFill>
                            <a:schemeClr val="tx1"/>
                          </a:solidFill>
                        </a:rPr>
                        <a:t>Videos de vigilancia: interiores/exteriores, con escenas de merodeo y movimientos normales</a:t>
                      </a:r>
                    </a:p>
                  </a:txBody>
                  <a:tcPr anchor="ctr"/>
                </a:tc>
                <a:tc>
                  <a:txBody>
                    <a:bodyPr/>
                    <a:lstStyle/>
                    <a:p>
                      <a:pPr algn="ctr"/>
                      <a:r>
                        <a:rPr lang="es-ES" dirty="0">
                          <a:solidFill>
                            <a:schemeClr val="tx1"/>
                          </a:solidFill>
                        </a:rPr>
                        <a:t>Precisión del 85% en detección de merodeo.</a:t>
                      </a:r>
                    </a:p>
                  </a:txBody>
                  <a:tcPr anchor="ctr"/>
                </a:tc>
                <a:extLst>
                  <a:ext uri="{0D108BD9-81ED-4DB2-BD59-A6C34878D82A}">
                    <a16:rowId xmlns:a16="http://schemas.microsoft.com/office/drawing/2014/main" val="963516125"/>
                  </a:ext>
                </a:extLst>
              </a:tr>
              <a:tr h="1276175">
                <a:tc>
                  <a:txBody>
                    <a:bodyPr/>
                    <a:lstStyle/>
                    <a:p>
                      <a:pPr algn="ctr"/>
                      <a:r>
                        <a:rPr lang="en-US" i="0" dirty="0">
                          <a:solidFill>
                            <a:schemeClr val="tx1"/>
                          </a:solidFill>
                        </a:rPr>
                        <a:t>A Study on Implementation of Real-Time Intelligent Video Surveillance System Based on Embedded Module [5]</a:t>
                      </a:r>
                    </a:p>
                  </a:txBody>
                  <a:tcPr anchor="ctr"/>
                </a:tc>
                <a:tc>
                  <a:txBody>
                    <a:bodyPr/>
                    <a:lstStyle/>
                    <a:p>
                      <a:pPr algn="ctr"/>
                      <a:r>
                        <a:rPr lang="es-MX" i="0" dirty="0">
                          <a:solidFill>
                            <a:schemeClr val="tx1"/>
                          </a:solidFill>
                        </a:rPr>
                        <a:t>2021</a:t>
                      </a:r>
                    </a:p>
                  </a:txBody>
                  <a:tcPr anchor="ctr"/>
                </a:tc>
                <a:tc>
                  <a:txBody>
                    <a:bodyPr/>
                    <a:lstStyle/>
                    <a:p>
                      <a:pPr algn="ctr"/>
                      <a:r>
                        <a:rPr lang="es-ES" dirty="0">
                          <a:solidFill>
                            <a:schemeClr val="tx1"/>
                          </a:solidFill>
                        </a:rPr>
                        <a:t>Módulo embebido + Optimización de algoritmos</a:t>
                      </a:r>
                    </a:p>
                  </a:txBody>
                  <a:tcPr anchor="ctr"/>
                </a:tc>
                <a:tc>
                  <a:txBody>
                    <a:bodyPr/>
                    <a:lstStyle/>
                    <a:p>
                      <a:pPr algn="ctr"/>
                      <a:r>
                        <a:rPr lang="es-ES" dirty="0">
                          <a:solidFill>
                            <a:schemeClr val="tx1"/>
                          </a:solidFill>
                        </a:rPr>
                        <a:t>Videos de vigilancia: escenarios con detección de intrusos, incendios, caídas y merodeo</a:t>
                      </a:r>
                    </a:p>
                  </a:txBody>
                  <a:tcPr anchor="ctr"/>
                </a:tc>
                <a:tc>
                  <a:txBody>
                    <a:bodyPr/>
                    <a:lstStyle/>
                    <a:p>
                      <a:pPr algn="ctr"/>
                      <a:r>
                        <a:rPr lang="en-US" dirty="0">
                          <a:solidFill>
                            <a:schemeClr val="tx1"/>
                          </a:solidFill>
                        </a:rPr>
                        <a:t>88.51% </a:t>
                      </a:r>
                      <a:r>
                        <a:rPr lang="en-US" dirty="0" err="1">
                          <a:solidFill>
                            <a:schemeClr val="tx1"/>
                          </a:solidFill>
                        </a:rPr>
                        <a:t>en</a:t>
                      </a:r>
                      <a:r>
                        <a:rPr lang="en-US" dirty="0">
                          <a:solidFill>
                            <a:schemeClr val="tx1"/>
                          </a:solidFill>
                        </a:rPr>
                        <a:t> </a:t>
                      </a:r>
                      <a:r>
                        <a:rPr lang="en-US" dirty="0" err="1">
                          <a:solidFill>
                            <a:schemeClr val="tx1"/>
                          </a:solidFill>
                        </a:rPr>
                        <a:t>detección</a:t>
                      </a:r>
                      <a:r>
                        <a:rPr lang="en-US" dirty="0">
                          <a:solidFill>
                            <a:schemeClr val="tx1"/>
                          </a:solidFill>
                        </a:rPr>
                        <a:t> de </a:t>
                      </a:r>
                      <a:r>
                        <a:rPr lang="en-US" dirty="0" err="1">
                          <a:solidFill>
                            <a:schemeClr val="tx1"/>
                          </a:solidFill>
                        </a:rPr>
                        <a:t>intrusos</a:t>
                      </a:r>
                      <a:r>
                        <a:rPr lang="en-US" dirty="0">
                          <a:solidFill>
                            <a:schemeClr val="tx1"/>
                          </a:solidFill>
                        </a:rPr>
                        <a:t>, 80% </a:t>
                      </a:r>
                      <a:r>
                        <a:rPr lang="en-US" dirty="0" err="1">
                          <a:solidFill>
                            <a:schemeClr val="tx1"/>
                          </a:solidFill>
                        </a:rPr>
                        <a:t>en</a:t>
                      </a:r>
                      <a:r>
                        <a:rPr lang="en-US" dirty="0">
                          <a:solidFill>
                            <a:schemeClr val="tx1"/>
                          </a:solidFill>
                        </a:rPr>
                        <a:t> </a:t>
                      </a:r>
                      <a:r>
                        <a:rPr lang="en-US" dirty="0" err="1">
                          <a:solidFill>
                            <a:schemeClr val="tx1"/>
                          </a:solidFill>
                        </a:rPr>
                        <a:t>detección</a:t>
                      </a:r>
                      <a:r>
                        <a:rPr lang="en-US" dirty="0">
                          <a:solidFill>
                            <a:schemeClr val="tx1"/>
                          </a:solidFill>
                        </a:rPr>
                        <a:t> de </a:t>
                      </a:r>
                      <a:r>
                        <a:rPr lang="en-US" dirty="0" err="1">
                          <a:solidFill>
                            <a:schemeClr val="tx1"/>
                          </a:solidFill>
                        </a:rPr>
                        <a:t>merodeo</a:t>
                      </a:r>
                      <a:endParaRPr lang="es-ES" dirty="0">
                        <a:solidFill>
                          <a:schemeClr val="tx1"/>
                        </a:solidFill>
                      </a:endParaRPr>
                    </a:p>
                  </a:txBody>
                  <a:tcPr anchor="ctr"/>
                </a:tc>
                <a:extLst>
                  <a:ext uri="{0D108BD9-81ED-4DB2-BD59-A6C34878D82A}">
                    <a16:rowId xmlns:a16="http://schemas.microsoft.com/office/drawing/2014/main" val="799827002"/>
                  </a:ext>
                </a:extLst>
              </a:tr>
            </a:tbl>
          </a:graphicData>
        </a:graphic>
      </p:graphicFrame>
      <p:sp>
        <p:nvSpPr>
          <p:cNvPr id="3" name="Marcador de texto 2">
            <a:extLst>
              <a:ext uri="{FF2B5EF4-FFF2-40B4-BE49-F238E27FC236}">
                <a16:creationId xmlns:a16="http://schemas.microsoft.com/office/drawing/2014/main" id="{A7B67450-615B-FAB4-7387-1D7C21EA76AE}"/>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9</a:t>
            </a:r>
          </a:p>
        </p:txBody>
      </p:sp>
    </p:spTree>
    <p:extLst>
      <p:ext uri="{BB962C8B-B14F-4D97-AF65-F5344CB8AC3E}">
        <p14:creationId xmlns:p14="http://schemas.microsoft.com/office/powerpoint/2010/main" val="1417704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4EB4641-0221-FE5E-584C-F43DB7F692F6}"/>
              </a:ext>
            </a:extLst>
          </p:cNvPr>
          <p:cNvPicPr>
            <a:picLocks noChangeAspect="1"/>
          </p:cNvPicPr>
          <p:nvPr/>
        </p:nvPicPr>
        <p:blipFill>
          <a:blip r:embed="rId2"/>
          <a:stretch>
            <a:fillRect/>
          </a:stretch>
        </p:blipFill>
        <p:spPr>
          <a:xfrm>
            <a:off x="7891410" y="102545"/>
            <a:ext cx="4071990" cy="819289"/>
          </a:xfrm>
          <a:prstGeom prst="rect">
            <a:avLst/>
          </a:prstGeom>
        </p:spPr>
      </p:pic>
      <p:sp>
        <p:nvSpPr>
          <p:cNvPr id="9" name="Título 1">
            <a:extLst>
              <a:ext uri="{FF2B5EF4-FFF2-40B4-BE49-F238E27FC236}">
                <a16:creationId xmlns:a16="http://schemas.microsoft.com/office/drawing/2014/main" id="{F8605D05-36AA-6D82-4096-9981E30E6E68}"/>
              </a:ext>
            </a:extLst>
          </p:cNvPr>
          <p:cNvSpPr>
            <a:spLocks noGrp="1"/>
          </p:cNvSpPr>
          <p:nvPr>
            <p:ph type="title"/>
          </p:nvPr>
        </p:nvSpPr>
        <p:spPr>
          <a:xfrm>
            <a:off x="831850" y="784708"/>
            <a:ext cx="10521951" cy="819290"/>
          </a:xfrm>
        </p:spPr>
        <p:txBody>
          <a:bodyPr/>
          <a:lstStyle/>
          <a:p>
            <a:r>
              <a:rPr lang="es-MX" dirty="0"/>
              <a:t>Referencias</a:t>
            </a:r>
          </a:p>
        </p:txBody>
      </p:sp>
      <p:sp>
        <p:nvSpPr>
          <p:cNvPr id="10" name="Marcador de texto 2">
            <a:extLst>
              <a:ext uri="{FF2B5EF4-FFF2-40B4-BE49-F238E27FC236}">
                <a16:creationId xmlns:a16="http://schemas.microsoft.com/office/drawing/2014/main" id="{989338DB-02FE-D984-9DD9-C03B6A55A968}"/>
              </a:ext>
            </a:extLst>
          </p:cNvPr>
          <p:cNvSpPr txBox="1">
            <a:spLocks/>
          </p:cNvSpPr>
          <p:nvPr/>
        </p:nvSpPr>
        <p:spPr>
          <a:xfrm>
            <a:off x="831851" y="1751704"/>
            <a:ext cx="10521950" cy="4573792"/>
          </a:xfrm>
          <a:prstGeom prst="rect">
            <a:avLst/>
          </a:prstGeom>
        </p:spPr>
        <p:txBody>
          <a:bodyPr>
            <a:normAutofit fontScale="92500" lnSpcReduction="20000"/>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rgbClr val="404040"/>
                </a:solidFill>
                <a:latin typeface="Montserrat SemiBold" panose="00000700000000000000" pitchFamily="2"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MX" sz="2000" dirty="0">
                <a:latin typeface="Montserrat" panose="00000500000000000000" pitchFamily="2" charset="0"/>
              </a:rPr>
              <a:t>[1] </a:t>
            </a:r>
            <a:r>
              <a:rPr lang="es-ES" sz="2000" dirty="0" err="1">
                <a:latin typeface="Montserrat" panose="00000500000000000000" pitchFamily="2" charset="0"/>
              </a:rPr>
              <a:t>Mexico</a:t>
            </a:r>
            <a:r>
              <a:rPr lang="es-ES" sz="2000" dirty="0">
                <a:latin typeface="Montserrat" panose="00000500000000000000" pitchFamily="2" charset="0"/>
              </a:rPr>
              <a:t> - Encuesta Nacional de Seguridad Pública Urbana 2023, Datos al cuarto trimestre del año. (s. f.-b). </a:t>
            </a:r>
            <a:r>
              <a:rPr lang="es-ES" sz="2000" dirty="0">
                <a:solidFill>
                  <a:schemeClr val="tx1"/>
                </a:solidFill>
                <a:latin typeface="Montserrat" panose="00000500000000000000" pitchFamily="2" charset="0"/>
                <a:hlinkClick r:id="rId3">
                  <a:extLst>
                    <a:ext uri="{A12FA001-AC4F-418D-AE19-62706E023703}">
                      <ahyp:hlinkClr xmlns:ahyp="http://schemas.microsoft.com/office/drawing/2018/hyperlinkcolor" val="tx"/>
                    </a:ext>
                  </a:extLst>
                </a:hlinkClick>
              </a:rPr>
              <a:t>https://www.inegi.org.mx/rnm/index.php/catalog/859/data-dictionary/F8?file_name=ENSU_CB_0623</a:t>
            </a:r>
            <a:endParaRPr lang="es-ES" sz="2000" dirty="0">
              <a:solidFill>
                <a:schemeClr val="tx1"/>
              </a:solidFill>
              <a:latin typeface="Montserrat" panose="00000500000000000000" pitchFamily="2" charset="0"/>
            </a:endParaRPr>
          </a:p>
          <a:p>
            <a:pPr>
              <a:lnSpc>
                <a:spcPct val="100000"/>
              </a:lnSpc>
            </a:pPr>
            <a:r>
              <a:rPr lang="es-MX" sz="2000" dirty="0">
                <a:latin typeface="Montserrat" panose="00000500000000000000" pitchFamily="2" charset="0"/>
              </a:rPr>
              <a:t>[2] </a:t>
            </a:r>
            <a:r>
              <a:rPr lang="es-ES" sz="2000" dirty="0">
                <a:latin typeface="Montserrat" panose="00000500000000000000" pitchFamily="2" charset="0"/>
              </a:rPr>
              <a:t>Gobernación, S. (s. f.). https://www.gob.mx/sesnsp/acciones-y programas/incidencia-delictiva-87005?idiom=es</a:t>
            </a:r>
            <a:endParaRPr lang="es-MX" sz="2000" dirty="0">
              <a:latin typeface="Montserrat" panose="00000500000000000000" pitchFamily="2" charset="0"/>
            </a:endParaRPr>
          </a:p>
          <a:p>
            <a:pPr>
              <a:lnSpc>
                <a:spcPct val="100000"/>
              </a:lnSpc>
            </a:pPr>
            <a:r>
              <a:rPr lang="es-MX" sz="2100" dirty="0">
                <a:solidFill>
                  <a:schemeClr val="tx1"/>
                </a:solidFill>
                <a:latin typeface="Montserrat" panose="00000500000000000000" pitchFamily="2" charset="0"/>
              </a:rPr>
              <a:t>[3] </a:t>
            </a:r>
            <a:r>
              <a:rPr lang="es-MX" sz="2100" dirty="0" err="1">
                <a:solidFill>
                  <a:schemeClr val="tx1"/>
                </a:solidFill>
                <a:latin typeface="Montserrat" panose="00000500000000000000" pitchFamily="2" charset="0"/>
              </a:rPr>
              <a:t>Shreyas</a:t>
            </a:r>
            <a:r>
              <a:rPr lang="es-MX" sz="2100" dirty="0">
                <a:solidFill>
                  <a:schemeClr val="tx1"/>
                </a:solidFill>
                <a:latin typeface="Montserrat" panose="00000500000000000000" pitchFamily="2" charset="0"/>
              </a:rPr>
              <a:t>, D. G., </a:t>
            </a:r>
            <a:r>
              <a:rPr lang="es-MX" sz="2100" dirty="0" err="1">
                <a:solidFill>
                  <a:schemeClr val="tx1"/>
                </a:solidFill>
                <a:latin typeface="Montserrat" panose="00000500000000000000" pitchFamily="2" charset="0"/>
              </a:rPr>
              <a:t>Raksha</a:t>
            </a:r>
            <a:r>
              <a:rPr lang="es-MX" sz="2100" dirty="0">
                <a:solidFill>
                  <a:schemeClr val="tx1"/>
                </a:solidFill>
                <a:latin typeface="Montserrat" panose="00000500000000000000" pitchFamily="2" charset="0"/>
              </a:rPr>
              <a:t>, S., &amp; </a:t>
            </a:r>
            <a:r>
              <a:rPr lang="es-MX" sz="2100" dirty="0" err="1">
                <a:solidFill>
                  <a:schemeClr val="tx1"/>
                </a:solidFill>
                <a:latin typeface="Montserrat" panose="00000500000000000000" pitchFamily="2" charset="0"/>
              </a:rPr>
              <a:t>Prasad</a:t>
            </a:r>
            <a:r>
              <a:rPr lang="es-MX" sz="2100" dirty="0">
                <a:solidFill>
                  <a:schemeClr val="tx1"/>
                </a:solidFill>
                <a:latin typeface="Montserrat" panose="00000500000000000000" pitchFamily="2" charset="0"/>
              </a:rPr>
              <a:t>, B. G. (2020). </a:t>
            </a:r>
            <a:r>
              <a:rPr lang="es-MX" sz="2100" dirty="0" err="1">
                <a:solidFill>
                  <a:schemeClr val="tx1"/>
                </a:solidFill>
                <a:latin typeface="Montserrat" panose="00000500000000000000" pitchFamily="2" charset="0"/>
              </a:rPr>
              <a:t>Implementation</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of</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an</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anomalous</a:t>
            </a:r>
            <a:r>
              <a:rPr lang="es-MX" sz="2100" dirty="0">
                <a:solidFill>
                  <a:schemeClr val="tx1"/>
                </a:solidFill>
                <a:latin typeface="Montserrat" panose="00000500000000000000" pitchFamily="2" charset="0"/>
              </a:rPr>
              <a:t> human </a:t>
            </a:r>
            <a:r>
              <a:rPr lang="es-MX" sz="2100" dirty="0" err="1">
                <a:solidFill>
                  <a:schemeClr val="tx1"/>
                </a:solidFill>
                <a:latin typeface="Montserrat" panose="00000500000000000000" pitchFamily="2" charset="0"/>
              </a:rPr>
              <a:t>activity</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recognition</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system</a:t>
            </a:r>
            <a:r>
              <a:rPr lang="es-MX" sz="2100" dirty="0">
                <a:solidFill>
                  <a:schemeClr val="tx1"/>
                </a:solidFill>
                <a:latin typeface="Montserrat" panose="00000500000000000000" pitchFamily="2" charset="0"/>
              </a:rPr>
              <a:t>. SN </a:t>
            </a:r>
            <a:r>
              <a:rPr lang="es-MX" sz="2100" dirty="0" err="1">
                <a:solidFill>
                  <a:schemeClr val="tx1"/>
                </a:solidFill>
                <a:latin typeface="Montserrat" panose="00000500000000000000" pitchFamily="2" charset="0"/>
              </a:rPr>
              <a:t>Computer</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Science</a:t>
            </a:r>
            <a:r>
              <a:rPr lang="es-MX" sz="2100" dirty="0">
                <a:solidFill>
                  <a:schemeClr val="tx1"/>
                </a:solidFill>
                <a:latin typeface="Montserrat" panose="00000500000000000000" pitchFamily="2" charset="0"/>
              </a:rPr>
              <a:t>, 1(168). https://doi.org/10.1007/s42979-020-00169-0Wahyono, A., </a:t>
            </a:r>
          </a:p>
          <a:p>
            <a:pPr>
              <a:lnSpc>
                <a:spcPct val="100000"/>
              </a:lnSpc>
            </a:pPr>
            <a:r>
              <a:rPr lang="es-MX" sz="2100" dirty="0">
                <a:solidFill>
                  <a:schemeClr val="tx1"/>
                </a:solidFill>
                <a:latin typeface="Montserrat" panose="00000500000000000000" pitchFamily="2" charset="0"/>
              </a:rPr>
              <a:t>[4] </a:t>
            </a:r>
            <a:r>
              <a:rPr lang="es-MX" sz="2100" dirty="0" err="1">
                <a:solidFill>
                  <a:schemeClr val="tx1"/>
                </a:solidFill>
                <a:latin typeface="Montserrat" panose="00000500000000000000" pitchFamily="2" charset="0"/>
              </a:rPr>
              <a:t>Harjoko</a:t>
            </a:r>
            <a:r>
              <a:rPr lang="es-MX" sz="2100" dirty="0">
                <a:solidFill>
                  <a:schemeClr val="tx1"/>
                </a:solidFill>
                <a:latin typeface="Montserrat" panose="00000500000000000000" pitchFamily="2" charset="0"/>
              </a:rPr>
              <a:t>, A., </a:t>
            </a:r>
            <a:r>
              <a:rPr lang="es-MX" sz="2100" dirty="0" err="1">
                <a:solidFill>
                  <a:schemeClr val="tx1"/>
                </a:solidFill>
                <a:latin typeface="Montserrat" panose="00000500000000000000" pitchFamily="2" charset="0"/>
              </a:rPr>
              <a:t>Dharmawan</a:t>
            </a:r>
            <a:r>
              <a:rPr lang="es-MX" sz="2100" dirty="0">
                <a:solidFill>
                  <a:schemeClr val="tx1"/>
                </a:solidFill>
                <a:latin typeface="Montserrat" panose="00000500000000000000" pitchFamily="2" charset="0"/>
              </a:rPr>
              <a:t>, F., </a:t>
            </a:r>
            <a:r>
              <a:rPr lang="es-MX" sz="2100" dirty="0" err="1">
                <a:solidFill>
                  <a:schemeClr val="tx1"/>
                </a:solidFill>
                <a:latin typeface="Montserrat" panose="00000500000000000000" pitchFamily="2" charset="0"/>
              </a:rPr>
              <a:t>Adhinata</a:t>
            </a:r>
            <a:r>
              <a:rPr lang="es-MX" sz="2100" dirty="0">
                <a:solidFill>
                  <a:schemeClr val="tx1"/>
                </a:solidFill>
                <a:latin typeface="Montserrat" panose="00000500000000000000" pitchFamily="2" charset="0"/>
              </a:rPr>
              <a:t>, F. D., </a:t>
            </a:r>
            <a:r>
              <a:rPr lang="es-MX" sz="2100" dirty="0" err="1">
                <a:solidFill>
                  <a:schemeClr val="tx1"/>
                </a:solidFill>
                <a:latin typeface="Montserrat" panose="00000500000000000000" pitchFamily="2" charset="0"/>
              </a:rPr>
              <a:t>Kosala</a:t>
            </a:r>
            <a:r>
              <a:rPr lang="es-MX" sz="2100" dirty="0">
                <a:solidFill>
                  <a:schemeClr val="tx1"/>
                </a:solidFill>
                <a:latin typeface="Montserrat" panose="00000500000000000000" pitchFamily="2" charset="0"/>
              </a:rPr>
              <a:t>, G., &amp; Jo, K.-H. (2023). </a:t>
            </a:r>
            <a:r>
              <a:rPr lang="es-MX" sz="2100" dirty="0" err="1">
                <a:solidFill>
                  <a:schemeClr val="tx1"/>
                </a:solidFill>
                <a:latin typeface="Montserrat" panose="00000500000000000000" pitchFamily="2" charset="0"/>
              </a:rPr>
              <a:t>Loitering</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detection</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using</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spatial</a:t>
            </a:r>
            <a:r>
              <a:rPr lang="es-MX" sz="2100" dirty="0">
                <a:solidFill>
                  <a:schemeClr val="tx1"/>
                </a:solidFill>
                <a:latin typeface="Montserrat" panose="00000500000000000000" pitchFamily="2" charset="0"/>
              </a:rPr>
              <a:t>-temporal </a:t>
            </a:r>
            <a:r>
              <a:rPr lang="es-MX" sz="2100" dirty="0" err="1">
                <a:solidFill>
                  <a:schemeClr val="tx1"/>
                </a:solidFill>
                <a:latin typeface="Montserrat" panose="00000500000000000000" pitchFamily="2" charset="0"/>
              </a:rPr>
              <a:t>information</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for</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intelligent</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surveillance</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systems</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on</a:t>
            </a:r>
            <a:r>
              <a:rPr lang="es-MX" sz="2100" dirty="0">
                <a:solidFill>
                  <a:schemeClr val="tx1"/>
                </a:solidFill>
                <a:latin typeface="Montserrat" panose="00000500000000000000" pitchFamily="2" charset="0"/>
              </a:rPr>
              <a:t> a </a:t>
            </a:r>
            <a:r>
              <a:rPr lang="es-MX" sz="2100" dirty="0" err="1">
                <a:solidFill>
                  <a:schemeClr val="tx1"/>
                </a:solidFill>
                <a:latin typeface="Montserrat" panose="00000500000000000000" pitchFamily="2" charset="0"/>
              </a:rPr>
              <a:t>vision</a:t>
            </a:r>
            <a:r>
              <a:rPr lang="es-MX" sz="2100" dirty="0">
                <a:solidFill>
                  <a:schemeClr val="tx1"/>
                </a:solidFill>
                <a:latin typeface="Montserrat" panose="00000500000000000000" pitchFamily="2" charset="0"/>
              </a:rPr>
              <a:t> sensor. </a:t>
            </a:r>
            <a:r>
              <a:rPr lang="es-MX" sz="2100" dirty="0" err="1">
                <a:solidFill>
                  <a:schemeClr val="tx1"/>
                </a:solidFill>
                <a:latin typeface="Montserrat" panose="00000500000000000000" pitchFamily="2" charset="0"/>
              </a:rPr>
              <a:t>Journal</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of</a:t>
            </a:r>
            <a:r>
              <a:rPr lang="es-MX" sz="2100" dirty="0">
                <a:solidFill>
                  <a:schemeClr val="tx1"/>
                </a:solidFill>
                <a:latin typeface="Montserrat" panose="00000500000000000000" pitchFamily="2" charset="0"/>
              </a:rPr>
              <a:t> Sensor and </a:t>
            </a:r>
            <a:r>
              <a:rPr lang="es-MX" sz="2100" dirty="0" err="1">
                <a:solidFill>
                  <a:schemeClr val="tx1"/>
                </a:solidFill>
                <a:latin typeface="Montserrat" panose="00000500000000000000" pitchFamily="2" charset="0"/>
              </a:rPr>
              <a:t>Actuator</a:t>
            </a:r>
            <a:r>
              <a:rPr lang="es-MX" sz="2100" dirty="0">
                <a:solidFill>
                  <a:schemeClr val="tx1"/>
                </a:solidFill>
                <a:latin typeface="Montserrat" panose="00000500000000000000" pitchFamily="2" charset="0"/>
              </a:rPr>
              <a:t> Networks, 12(9). </a:t>
            </a:r>
            <a:r>
              <a:rPr lang="es-MX" sz="2100" dirty="0">
                <a:solidFill>
                  <a:schemeClr val="tx1"/>
                </a:solidFill>
                <a:latin typeface="Montserrat" panose="00000500000000000000" pitchFamily="2" charset="0"/>
                <a:hlinkClick r:id="rId4">
                  <a:extLst>
                    <a:ext uri="{A12FA001-AC4F-418D-AE19-62706E023703}">
                      <ahyp:hlinkClr xmlns:ahyp="http://schemas.microsoft.com/office/drawing/2018/hyperlinkcolor" val="tx"/>
                    </a:ext>
                  </a:extLst>
                </a:hlinkClick>
              </a:rPr>
              <a:t>https://doi.org/10.3390/jsan12010009</a:t>
            </a:r>
            <a:endParaRPr lang="es-MX" sz="2100" dirty="0">
              <a:solidFill>
                <a:schemeClr val="tx1"/>
              </a:solidFill>
              <a:latin typeface="Montserrat" panose="00000500000000000000" pitchFamily="2" charset="0"/>
            </a:endParaRPr>
          </a:p>
          <a:p>
            <a:pPr>
              <a:lnSpc>
                <a:spcPct val="100000"/>
              </a:lnSpc>
            </a:pPr>
            <a:r>
              <a:rPr lang="es-MX" sz="2100" dirty="0">
                <a:solidFill>
                  <a:schemeClr val="tx1"/>
                </a:solidFill>
                <a:latin typeface="Montserrat" panose="00000500000000000000" pitchFamily="2" charset="0"/>
              </a:rPr>
              <a:t>[5] Kim, J. S., Kim, M.-G., &amp; Pan, S. B. (2021). A </a:t>
            </a:r>
            <a:r>
              <a:rPr lang="es-MX" sz="2100" dirty="0" err="1">
                <a:solidFill>
                  <a:schemeClr val="tx1"/>
                </a:solidFill>
                <a:latin typeface="Montserrat" panose="00000500000000000000" pitchFamily="2" charset="0"/>
              </a:rPr>
              <a:t>study</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on</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implementation</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of</a:t>
            </a:r>
            <a:r>
              <a:rPr lang="es-MX" sz="2100" dirty="0">
                <a:solidFill>
                  <a:schemeClr val="tx1"/>
                </a:solidFill>
                <a:latin typeface="Montserrat" panose="00000500000000000000" pitchFamily="2" charset="0"/>
              </a:rPr>
              <a:t> real-time </a:t>
            </a:r>
            <a:r>
              <a:rPr lang="es-MX" sz="2100" dirty="0" err="1">
                <a:solidFill>
                  <a:schemeClr val="tx1"/>
                </a:solidFill>
                <a:latin typeface="Montserrat" panose="00000500000000000000" pitchFamily="2" charset="0"/>
              </a:rPr>
              <a:t>intelligent</a:t>
            </a:r>
            <a:r>
              <a:rPr lang="es-MX" sz="2100" dirty="0">
                <a:solidFill>
                  <a:schemeClr val="tx1"/>
                </a:solidFill>
                <a:latin typeface="Montserrat" panose="00000500000000000000" pitchFamily="2" charset="0"/>
              </a:rPr>
              <a:t> video </a:t>
            </a:r>
            <a:r>
              <a:rPr lang="es-MX" sz="2100" dirty="0" err="1">
                <a:solidFill>
                  <a:schemeClr val="tx1"/>
                </a:solidFill>
                <a:latin typeface="Montserrat" panose="00000500000000000000" pitchFamily="2" charset="0"/>
              </a:rPr>
              <a:t>surveillance</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system</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based</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on</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embedded</a:t>
            </a:r>
            <a:r>
              <a:rPr lang="es-MX" sz="2100" dirty="0">
                <a:solidFill>
                  <a:schemeClr val="tx1"/>
                </a:solidFill>
                <a:latin typeface="Montserrat" panose="00000500000000000000" pitchFamily="2" charset="0"/>
              </a:rPr>
              <a:t> module. EURASIP </a:t>
            </a:r>
            <a:r>
              <a:rPr lang="es-MX" sz="2100" dirty="0" err="1">
                <a:solidFill>
                  <a:schemeClr val="tx1"/>
                </a:solidFill>
                <a:latin typeface="Montserrat" panose="00000500000000000000" pitchFamily="2" charset="0"/>
              </a:rPr>
              <a:t>Journal</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on</a:t>
            </a:r>
            <a:r>
              <a:rPr lang="es-MX" sz="2100" dirty="0">
                <a:solidFill>
                  <a:schemeClr val="tx1"/>
                </a:solidFill>
                <a:latin typeface="Montserrat" panose="00000500000000000000" pitchFamily="2" charset="0"/>
              </a:rPr>
              <a:t> </a:t>
            </a:r>
            <a:r>
              <a:rPr lang="es-MX" sz="2100" dirty="0" err="1">
                <a:solidFill>
                  <a:schemeClr val="tx1"/>
                </a:solidFill>
                <a:latin typeface="Montserrat" panose="00000500000000000000" pitchFamily="2" charset="0"/>
              </a:rPr>
              <a:t>Image</a:t>
            </a:r>
            <a:r>
              <a:rPr lang="es-MX" sz="2100" dirty="0">
                <a:solidFill>
                  <a:schemeClr val="tx1"/>
                </a:solidFill>
                <a:latin typeface="Montserrat" panose="00000500000000000000" pitchFamily="2" charset="0"/>
              </a:rPr>
              <a:t> and Video Processing, 2021(35). https://doi.org/10.1186/s13640-021-00576-0</a:t>
            </a:r>
            <a:br>
              <a:rPr lang="es-MX" sz="2800" dirty="0"/>
            </a:br>
            <a:endParaRPr lang="es-MX" sz="2800" dirty="0"/>
          </a:p>
        </p:txBody>
      </p:sp>
    </p:spTree>
    <p:extLst>
      <p:ext uri="{BB962C8B-B14F-4D97-AF65-F5344CB8AC3E}">
        <p14:creationId xmlns:p14="http://schemas.microsoft.com/office/powerpoint/2010/main" val="4131746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BC43B-BE2B-6173-EA74-AA72890BA38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44D8508-9CD1-A775-E9C3-88B00DA1DBC5}"/>
              </a:ext>
            </a:extLst>
          </p:cNvPr>
          <p:cNvPicPr>
            <a:picLocks noChangeAspect="1"/>
          </p:cNvPicPr>
          <p:nvPr/>
        </p:nvPicPr>
        <p:blipFill>
          <a:blip r:embed="rId2"/>
          <a:stretch>
            <a:fillRect/>
          </a:stretch>
        </p:blipFill>
        <p:spPr>
          <a:xfrm>
            <a:off x="7891410" y="102545"/>
            <a:ext cx="4071990" cy="819289"/>
          </a:xfrm>
          <a:prstGeom prst="rect">
            <a:avLst/>
          </a:prstGeom>
        </p:spPr>
      </p:pic>
      <p:sp>
        <p:nvSpPr>
          <p:cNvPr id="11" name="Marcador de texto 2">
            <a:extLst>
              <a:ext uri="{FF2B5EF4-FFF2-40B4-BE49-F238E27FC236}">
                <a16:creationId xmlns:a16="http://schemas.microsoft.com/office/drawing/2014/main" id="{C8917B6F-8C26-A661-FD24-556F658DEF5F}"/>
              </a:ext>
            </a:extLst>
          </p:cNvPr>
          <p:cNvSpPr>
            <a:spLocks noGrp="1"/>
          </p:cNvSpPr>
          <p:nvPr>
            <p:ph type="body" idx="1"/>
          </p:nvPr>
        </p:nvSpPr>
        <p:spPr>
          <a:xfrm>
            <a:off x="884903" y="1185734"/>
            <a:ext cx="10736825" cy="4003637"/>
          </a:xfrm>
        </p:spPr>
        <p:txBody>
          <a:bodyPr/>
          <a:lstStyle/>
          <a:p>
            <a:pPr algn="just"/>
            <a:r>
              <a:rPr lang="es-ES" dirty="0">
                <a:solidFill>
                  <a:schemeClr val="tx1"/>
                </a:solidFill>
              </a:rPr>
              <a:t>¿Por qué MLP y no otra?</a:t>
            </a:r>
          </a:p>
          <a:p>
            <a:pPr algn="just"/>
            <a:endParaRPr lang="es-ES" dirty="0">
              <a:solidFill>
                <a:schemeClr val="tx1"/>
              </a:solidFill>
            </a:endParaRPr>
          </a:p>
          <a:p>
            <a:pPr marL="342900" indent="-342900" algn="just">
              <a:buFont typeface="Arial" panose="020B0604020202020204" pitchFamily="34" charset="0"/>
              <a:buChar char="•"/>
            </a:pPr>
            <a:r>
              <a:rPr lang="es-ES" dirty="0">
                <a:solidFill>
                  <a:schemeClr val="tx1"/>
                </a:solidFill>
              </a:rPr>
              <a:t>En las características ya va un tanto implícito los datos temporales (por lo obtenido del flujo óptico)</a:t>
            </a:r>
          </a:p>
          <a:p>
            <a:pPr marL="342900" indent="-342900" algn="just">
              <a:buFont typeface="Arial" panose="020B0604020202020204" pitchFamily="34" charset="0"/>
              <a:buChar char="•"/>
            </a:pPr>
            <a:r>
              <a:rPr lang="es-ES" dirty="0">
                <a:solidFill>
                  <a:schemeClr val="tx1"/>
                </a:solidFill>
              </a:rPr>
              <a:t>Es barato computacionalmente a comparación de otras como el LSTM</a:t>
            </a:r>
          </a:p>
          <a:p>
            <a:pPr marL="342900" indent="-342900" algn="just">
              <a:buFont typeface="Arial" panose="020B0604020202020204" pitchFamily="34" charset="0"/>
              <a:buChar char="•"/>
            </a:pPr>
            <a:r>
              <a:rPr lang="es-ES" dirty="0">
                <a:solidFill>
                  <a:schemeClr val="tx1"/>
                </a:solidFill>
              </a:rPr>
              <a:t>Maneja bien datos de mayor dimensionalidad</a:t>
            </a:r>
          </a:p>
          <a:p>
            <a:pPr marL="342900" indent="-342900" algn="just">
              <a:buFont typeface="Arial" panose="020B0604020202020204" pitchFamily="34" charset="0"/>
              <a:buChar char="•"/>
            </a:pPr>
            <a:r>
              <a:rPr lang="es-ES" dirty="0">
                <a:solidFill>
                  <a:schemeClr val="tx1"/>
                </a:solidFill>
              </a:rPr>
              <a:t>Aprende directamente relaciones no lineales</a:t>
            </a:r>
          </a:p>
          <a:p>
            <a:pPr marL="342900" indent="-342900" algn="just">
              <a:buFont typeface="Arial" panose="020B0604020202020204" pitchFamily="34" charset="0"/>
              <a:buChar char="•"/>
            </a:pPr>
            <a:r>
              <a:rPr lang="es-ES" dirty="0">
                <a:solidFill>
                  <a:schemeClr val="tx1"/>
                </a:solidFill>
              </a:rPr>
              <a:t>Al tener la red </a:t>
            </a:r>
            <a:r>
              <a:rPr lang="es-ES" dirty="0" err="1">
                <a:solidFill>
                  <a:schemeClr val="tx1"/>
                </a:solidFill>
              </a:rPr>
              <a:t>preentrenada</a:t>
            </a:r>
            <a:r>
              <a:rPr lang="es-ES" dirty="0">
                <a:solidFill>
                  <a:schemeClr val="tx1"/>
                </a:solidFill>
              </a:rPr>
              <a:t> el tiempo de clasificación es menor</a:t>
            </a:r>
          </a:p>
          <a:p>
            <a:pPr marL="342900" indent="-342900" algn="just">
              <a:buFont typeface="Arial" panose="020B0604020202020204" pitchFamily="34" charset="0"/>
              <a:buChar char="•"/>
            </a:pPr>
            <a:r>
              <a:rPr lang="es-ES" dirty="0">
                <a:solidFill>
                  <a:schemeClr val="tx1"/>
                </a:solidFill>
              </a:rPr>
              <a:t>Arquitectura simple y robusta</a:t>
            </a:r>
          </a:p>
          <a:p>
            <a:pPr marL="342900" indent="-342900" algn="just">
              <a:buFont typeface="Arial" panose="020B0604020202020204" pitchFamily="34" charset="0"/>
              <a:buChar char="•"/>
            </a:pPr>
            <a:endParaRPr lang="es-ES" dirty="0">
              <a:solidFill>
                <a:schemeClr val="tx1"/>
              </a:solidFill>
            </a:endParaRPr>
          </a:p>
        </p:txBody>
      </p:sp>
    </p:spTree>
    <p:extLst>
      <p:ext uri="{BB962C8B-B14F-4D97-AF65-F5344CB8AC3E}">
        <p14:creationId xmlns:p14="http://schemas.microsoft.com/office/powerpoint/2010/main" val="3618473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0632-19AC-55BB-3F93-787E204F399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450510-545E-4755-DF0E-759D11D40AA9}"/>
              </a:ext>
            </a:extLst>
          </p:cNvPr>
          <p:cNvSpPr>
            <a:spLocks noGrp="1"/>
          </p:cNvSpPr>
          <p:nvPr>
            <p:ph type="title"/>
          </p:nvPr>
        </p:nvSpPr>
        <p:spPr>
          <a:xfrm>
            <a:off x="-1248876" y="122143"/>
            <a:ext cx="10521951" cy="819290"/>
          </a:xfrm>
        </p:spPr>
        <p:txBody>
          <a:bodyPr/>
          <a:lstStyle/>
          <a:p>
            <a:r>
              <a:rPr lang="es-MX" dirty="0"/>
              <a:t>Cronograma</a:t>
            </a:r>
          </a:p>
        </p:txBody>
      </p:sp>
      <p:pic>
        <p:nvPicPr>
          <p:cNvPr id="4" name="Imagen 3">
            <a:extLst>
              <a:ext uri="{FF2B5EF4-FFF2-40B4-BE49-F238E27FC236}">
                <a16:creationId xmlns:a16="http://schemas.microsoft.com/office/drawing/2014/main" id="{071B4B98-2375-4C80-613B-5DE4882125B1}"/>
              </a:ext>
            </a:extLst>
          </p:cNvPr>
          <p:cNvPicPr>
            <a:picLocks noChangeAspect="1"/>
          </p:cNvPicPr>
          <p:nvPr/>
        </p:nvPicPr>
        <p:blipFill>
          <a:blip r:embed="rId3"/>
          <a:stretch>
            <a:fillRect/>
          </a:stretch>
        </p:blipFill>
        <p:spPr>
          <a:xfrm>
            <a:off x="7891410" y="102545"/>
            <a:ext cx="4071990" cy="819289"/>
          </a:xfrm>
          <a:prstGeom prst="rect">
            <a:avLst/>
          </a:prstGeom>
        </p:spPr>
      </p:pic>
      <p:sp>
        <p:nvSpPr>
          <p:cNvPr id="5" name="Marcador de texto 2">
            <a:extLst>
              <a:ext uri="{FF2B5EF4-FFF2-40B4-BE49-F238E27FC236}">
                <a16:creationId xmlns:a16="http://schemas.microsoft.com/office/drawing/2014/main" id="{260AD631-7180-33F3-B9F1-7972E7389CDE}"/>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16</a:t>
            </a:r>
          </a:p>
        </p:txBody>
      </p:sp>
      <p:graphicFrame>
        <p:nvGraphicFramePr>
          <p:cNvPr id="3" name="Tabla 2">
            <a:extLst>
              <a:ext uri="{FF2B5EF4-FFF2-40B4-BE49-F238E27FC236}">
                <a16:creationId xmlns:a16="http://schemas.microsoft.com/office/drawing/2014/main" id="{9EC78E21-007A-BB8B-5171-705A170EFC3E}"/>
              </a:ext>
            </a:extLst>
          </p:cNvPr>
          <p:cNvGraphicFramePr>
            <a:graphicFrameLocks noGrp="1"/>
          </p:cNvGraphicFramePr>
          <p:nvPr>
            <p:extLst>
              <p:ext uri="{D42A27DB-BD31-4B8C-83A1-F6EECF244321}">
                <p14:modId xmlns:p14="http://schemas.microsoft.com/office/powerpoint/2010/main" val="3783249764"/>
              </p:ext>
            </p:extLst>
          </p:nvPr>
        </p:nvGraphicFramePr>
        <p:xfrm>
          <a:off x="310838" y="1344360"/>
          <a:ext cx="11604282" cy="4714718"/>
        </p:xfrm>
        <a:graphic>
          <a:graphicData uri="http://schemas.openxmlformats.org/drawingml/2006/table">
            <a:tbl>
              <a:tblPr firstRow="1" firstCol="1" lastRow="1" lastCol="1" bandRow="1" bandCol="1">
                <a:tableStyleId>{0505E3EF-67EA-436B-97B2-0124C06EBD24}</a:tableStyleId>
              </a:tblPr>
              <a:tblGrid>
                <a:gridCol w="3935066">
                  <a:extLst>
                    <a:ext uri="{9D8B030D-6E8A-4147-A177-3AD203B41FA5}">
                      <a16:colId xmlns:a16="http://schemas.microsoft.com/office/drawing/2014/main" val="2788953282"/>
                    </a:ext>
                  </a:extLst>
                </a:gridCol>
                <a:gridCol w="472568">
                  <a:extLst>
                    <a:ext uri="{9D8B030D-6E8A-4147-A177-3AD203B41FA5}">
                      <a16:colId xmlns:a16="http://schemas.microsoft.com/office/drawing/2014/main" val="1609405218"/>
                    </a:ext>
                  </a:extLst>
                </a:gridCol>
                <a:gridCol w="123685">
                  <a:extLst>
                    <a:ext uri="{9D8B030D-6E8A-4147-A177-3AD203B41FA5}">
                      <a16:colId xmlns:a16="http://schemas.microsoft.com/office/drawing/2014/main" val="740944102"/>
                    </a:ext>
                  </a:extLst>
                </a:gridCol>
                <a:gridCol w="123685">
                  <a:extLst>
                    <a:ext uri="{9D8B030D-6E8A-4147-A177-3AD203B41FA5}">
                      <a16:colId xmlns:a16="http://schemas.microsoft.com/office/drawing/2014/main" val="2682465391"/>
                    </a:ext>
                  </a:extLst>
                </a:gridCol>
                <a:gridCol w="123685">
                  <a:extLst>
                    <a:ext uri="{9D8B030D-6E8A-4147-A177-3AD203B41FA5}">
                      <a16:colId xmlns:a16="http://schemas.microsoft.com/office/drawing/2014/main" val="935821929"/>
                    </a:ext>
                  </a:extLst>
                </a:gridCol>
                <a:gridCol w="123685">
                  <a:extLst>
                    <a:ext uri="{9D8B030D-6E8A-4147-A177-3AD203B41FA5}">
                      <a16:colId xmlns:a16="http://schemas.microsoft.com/office/drawing/2014/main" val="1058609216"/>
                    </a:ext>
                  </a:extLst>
                </a:gridCol>
                <a:gridCol w="123685">
                  <a:extLst>
                    <a:ext uri="{9D8B030D-6E8A-4147-A177-3AD203B41FA5}">
                      <a16:colId xmlns:a16="http://schemas.microsoft.com/office/drawing/2014/main" val="3583283690"/>
                    </a:ext>
                  </a:extLst>
                </a:gridCol>
                <a:gridCol w="123685">
                  <a:extLst>
                    <a:ext uri="{9D8B030D-6E8A-4147-A177-3AD203B41FA5}">
                      <a16:colId xmlns:a16="http://schemas.microsoft.com/office/drawing/2014/main" val="1733499719"/>
                    </a:ext>
                  </a:extLst>
                </a:gridCol>
                <a:gridCol w="123685">
                  <a:extLst>
                    <a:ext uri="{9D8B030D-6E8A-4147-A177-3AD203B41FA5}">
                      <a16:colId xmlns:a16="http://schemas.microsoft.com/office/drawing/2014/main" val="422376806"/>
                    </a:ext>
                  </a:extLst>
                </a:gridCol>
                <a:gridCol w="123685">
                  <a:extLst>
                    <a:ext uri="{9D8B030D-6E8A-4147-A177-3AD203B41FA5}">
                      <a16:colId xmlns:a16="http://schemas.microsoft.com/office/drawing/2014/main" val="4245789765"/>
                    </a:ext>
                  </a:extLst>
                </a:gridCol>
                <a:gridCol w="189649">
                  <a:extLst>
                    <a:ext uri="{9D8B030D-6E8A-4147-A177-3AD203B41FA5}">
                      <a16:colId xmlns:a16="http://schemas.microsoft.com/office/drawing/2014/main" val="2038123716"/>
                    </a:ext>
                  </a:extLst>
                </a:gridCol>
                <a:gridCol w="189649">
                  <a:extLst>
                    <a:ext uri="{9D8B030D-6E8A-4147-A177-3AD203B41FA5}">
                      <a16:colId xmlns:a16="http://schemas.microsoft.com/office/drawing/2014/main" val="3497466920"/>
                    </a:ext>
                  </a:extLst>
                </a:gridCol>
                <a:gridCol w="189649">
                  <a:extLst>
                    <a:ext uri="{9D8B030D-6E8A-4147-A177-3AD203B41FA5}">
                      <a16:colId xmlns:a16="http://schemas.microsoft.com/office/drawing/2014/main" val="2383735949"/>
                    </a:ext>
                  </a:extLst>
                </a:gridCol>
                <a:gridCol w="189649">
                  <a:extLst>
                    <a:ext uri="{9D8B030D-6E8A-4147-A177-3AD203B41FA5}">
                      <a16:colId xmlns:a16="http://schemas.microsoft.com/office/drawing/2014/main" val="1537687628"/>
                    </a:ext>
                  </a:extLst>
                </a:gridCol>
                <a:gridCol w="189649">
                  <a:extLst>
                    <a:ext uri="{9D8B030D-6E8A-4147-A177-3AD203B41FA5}">
                      <a16:colId xmlns:a16="http://schemas.microsoft.com/office/drawing/2014/main" val="1304958439"/>
                    </a:ext>
                  </a:extLst>
                </a:gridCol>
                <a:gridCol w="206628">
                  <a:extLst>
                    <a:ext uri="{9D8B030D-6E8A-4147-A177-3AD203B41FA5}">
                      <a16:colId xmlns:a16="http://schemas.microsoft.com/office/drawing/2014/main" val="2689664969"/>
                    </a:ext>
                  </a:extLst>
                </a:gridCol>
                <a:gridCol w="189649">
                  <a:extLst>
                    <a:ext uri="{9D8B030D-6E8A-4147-A177-3AD203B41FA5}">
                      <a16:colId xmlns:a16="http://schemas.microsoft.com/office/drawing/2014/main" val="2606659917"/>
                    </a:ext>
                  </a:extLst>
                </a:gridCol>
                <a:gridCol w="189649">
                  <a:extLst>
                    <a:ext uri="{9D8B030D-6E8A-4147-A177-3AD203B41FA5}">
                      <a16:colId xmlns:a16="http://schemas.microsoft.com/office/drawing/2014/main" val="2544319677"/>
                    </a:ext>
                  </a:extLst>
                </a:gridCol>
                <a:gridCol w="189649">
                  <a:extLst>
                    <a:ext uri="{9D8B030D-6E8A-4147-A177-3AD203B41FA5}">
                      <a16:colId xmlns:a16="http://schemas.microsoft.com/office/drawing/2014/main" val="2310203624"/>
                    </a:ext>
                  </a:extLst>
                </a:gridCol>
                <a:gridCol w="189649">
                  <a:extLst>
                    <a:ext uri="{9D8B030D-6E8A-4147-A177-3AD203B41FA5}">
                      <a16:colId xmlns:a16="http://schemas.microsoft.com/office/drawing/2014/main" val="3723889239"/>
                    </a:ext>
                  </a:extLst>
                </a:gridCol>
                <a:gridCol w="189649">
                  <a:extLst>
                    <a:ext uri="{9D8B030D-6E8A-4147-A177-3AD203B41FA5}">
                      <a16:colId xmlns:a16="http://schemas.microsoft.com/office/drawing/2014/main" val="824946620"/>
                    </a:ext>
                  </a:extLst>
                </a:gridCol>
                <a:gridCol w="189649">
                  <a:extLst>
                    <a:ext uri="{9D8B030D-6E8A-4147-A177-3AD203B41FA5}">
                      <a16:colId xmlns:a16="http://schemas.microsoft.com/office/drawing/2014/main" val="1043161700"/>
                    </a:ext>
                  </a:extLst>
                </a:gridCol>
                <a:gridCol w="189649">
                  <a:extLst>
                    <a:ext uri="{9D8B030D-6E8A-4147-A177-3AD203B41FA5}">
                      <a16:colId xmlns:a16="http://schemas.microsoft.com/office/drawing/2014/main" val="3249035716"/>
                    </a:ext>
                  </a:extLst>
                </a:gridCol>
                <a:gridCol w="189649">
                  <a:extLst>
                    <a:ext uri="{9D8B030D-6E8A-4147-A177-3AD203B41FA5}">
                      <a16:colId xmlns:a16="http://schemas.microsoft.com/office/drawing/2014/main" val="444682195"/>
                    </a:ext>
                  </a:extLst>
                </a:gridCol>
                <a:gridCol w="189649">
                  <a:extLst>
                    <a:ext uri="{9D8B030D-6E8A-4147-A177-3AD203B41FA5}">
                      <a16:colId xmlns:a16="http://schemas.microsoft.com/office/drawing/2014/main" val="1242265094"/>
                    </a:ext>
                  </a:extLst>
                </a:gridCol>
                <a:gridCol w="206628">
                  <a:extLst>
                    <a:ext uri="{9D8B030D-6E8A-4147-A177-3AD203B41FA5}">
                      <a16:colId xmlns:a16="http://schemas.microsoft.com/office/drawing/2014/main" val="779299622"/>
                    </a:ext>
                  </a:extLst>
                </a:gridCol>
                <a:gridCol w="189649">
                  <a:extLst>
                    <a:ext uri="{9D8B030D-6E8A-4147-A177-3AD203B41FA5}">
                      <a16:colId xmlns:a16="http://schemas.microsoft.com/office/drawing/2014/main" val="818874019"/>
                    </a:ext>
                  </a:extLst>
                </a:gridCol>
                <a:gridCol w="189649">
                  <a:extLst>
                    <a:ext uri="{9D8B030D-6E8A-4147-A177-3AD203B41FA5}">
                      <a16:colId xmlns:a16="http://schemas.microsoft.com/office/drawing/2014/main" val="10243516"/>
                    </a:ext>
                  </a:extLst>
                </a:gridCol>
                <a:gridCol w="189649">
                  <a:extLst>
                    <a:ext uri="{9D8B030D-6E8A-4147-A177-3AD203B41FA5}">
                      <a16:colId xmlns:a16="http://schemas.microsoft.com/office/drawing/2014/main" val="2394731217"/>
                    </a:ext>
                  </a:extLst>
                </a:gridCol>
                <a:gridCol w="189649">
                  <a:extLst>
                    <a:ext uri="{9D8B030D-6E8A-4147-A177-3AD203B41FA5}">
                      <a16:colId xmlns:a16="http://schemas.microsoft.com/office/drawing/2014/main" val="3983791312"/>
                    </a:ext>
                  </a:extLst>
                </a:gridCol>
                <a:gridCol w="189649">
                  <a:extLst>
                    <a:ext uri="{9D8B030D-6E8A-4147-A177-3AD203B41FA5}">
                      <a16:colId xmlns:a16="http://schemas.microsoft.com/office/drawing/2014/main" val="1956231022"/>
                    </a:ext>
                  </a:extLst>
                </a:gridCol>
                <a:gridCol w="189649">
                  <a:extLst>
                    <a:ext uri="{9D8B030D-6E8A-4147-A177-3AD203B41FA5}">
                      <a16:colId xmlns:a16="http://schemas.microsoft.com/office/drawing/2014/main" val="1761937518"/>
                    </a:ext>
                  </a:extLst>
                </a:gridCol>
                <a:gridCol w="189649">
                  <a:extLst>
                    <a:ext uri="{9D8B030D-6E8A-4147-A177-3AD203B41FA5}">
                      <a16:colId xmlns:a16="http://schemas.microsoft.com/office/drawing/2014/main" val="936389618"/>
                    </a:ext>
                  </a:extLst>
                </a:gridCol>
                <a:gridCol w="189649">
                  <a:extLst>
                    <a:ext uri="{9D8B030D-6E8A-4147-A177-3AD203B41FA5}">
                      <a16:colId xmlns:a16="http://schemas.microsoft.com/office/drawing/2014/main" val="3790497959"/>
                    </a:ext>
                  </a:extLst>
                </a:gridCol>
                <a:gridCol w="189649">
                  <a:extLst>
                    <a:ext uri="{9D8B030D-6E8A-4147-A177-3AD203B41FA5}">
                      <a16:colId xmlns:a16="http://schemas.microsoft.com/office/drawing/2014/main" val="2531776881"/>
                    </a:ext>
                  </a:extLst>
                </a:gridCol>
                <a:gridCol w="189649">
                  <a:extLst>
                    <a:ext uri="{9D8B030D-6E8A-4147-A177-3AD203B41FA5}">
                      <a16:colId xmlns:a16="http://schemas.microsoft.com/office/drawing/2014/main" val="2270517967"/>
                    </a:ext>
                  </a:extLst>
                </a:gridCol>
                <a:gridCol w="189649">
                  <a:extLst>
                    <a:ext uri="{9D8B030D-6E8A-4147-A177-3AD203B41FA5}">
                      <a16:colId xmlns:a16="http://schemas.microsoft.com/office/drawing/2014/main" val="4144942353"/>
                    </a:ext>
                  </a:extLst>
                </a:gridCol>
                <a:gridCol w="241870">
                  <a:extLst>
                    <a:ext uri="{9D8B030D-6E8A-4147-A177-3AD203B41FA5}">
                      <a16:colId xmlns:a16="http://schemas.microsoft.com/office/drawing/2014/main" val="3092278696"/>
                    </a:ext>
                  </a:extLst>
                </a:gridCol>
                <a:gridCol w="189649">
                  <a:extLst>
                    <a:ext uri="{9D8B030D-6E8A-4147-A177-3AD203B41FA5}">
                      <a16:colId xmlns:a16="http://schemas.microsoft.com/office/drawing/2014/main" val="4114576368"/>
                    </a:ext>
                  </a:extLst>
                </a:gridCol>
                <a:gridCol w="189649">
                  <a:extLst>
                    <a:ext uri="{9D8B030D-6E8A-4147-A177-3AD203B41FA5}">
                      <a16:colId xmlns:a16="http://schemas.microsoft.com/office/drawing/2014/main" val="491424194"/>
                    </a:ext>
                  </a:extLst>
                </a:gridCol>
                <a:gridCol w="189649">
                  <a:extLst>
                    <a:ext uri="{9D8B030D-6E8A-4147-A177-3AD203B41FA5}">
                      <a16:colId xmlns:a16="http://schemas.microsoft.com/office/drawing/2014/main" val="3516898342"/>
                    </a:ext>
                  </a:extLst>
                </a:gridCol>
                <a:gridCol w="241870">
                  <a:extLst>
                    <a:ext uri="{9D8B030D-6E8A-4147-A177-3AD203B41FA5}">
                      <a16:colId xmlns:a16="http://schemas.microsoft.com/office/drawing/2014/main" val="777119085"/>
                    </a:ext>
                  </a:extLst>
                </a:gridCol>
              </a:tblGrid>
              <a:tr h="311074">
                <a:tc rowSpan="3">
                  <a:txBody>
                    <a:bodyPr/>
                    <a:lstStyle/>
                    <a:p>
                      <a:pPr algn="ctr" rtl="0" fontAlgn="ctr"/>
                      <a:r>
                        <a:rPr lang="es-MX" sz="1200" u="none" strike="noStrike" dirty="0">
                          <a:effectLst/>
                        </a:rPr>
                        <a:t>PLANEACIÓN DE ACTIVIDADES</a:t>
                      </a:r>
                      <a:endParaRPr lang="es-MX" sz="1200" b="1" i="0" u="none" strike="noStrike" dirty="0">
                        <a:solidFill>
                          <a:srgbClr val="000000"/>
                        </a:solidFill>
                        <a:effectLst/>
                        <a:latin typeface="Calibri" panose="020F0502020204030204" pitchFamily="34" charset="0"/>
                      </a:endParaRPr>
                    </a:p>
                  </a:txBody>
                  <a:tcPr marL="8064" marR="8064" marT="8064" marB="0" anchor="ctr"/>
                </a:tc>
                <a:tc gridSpan="41">
                  <a:txBody>
                    <a:bodyPr/>
                    <a:lstStyle/>
                    <a:p>
                      <a:pPr algn="ctr" rtl="0" fontAlgn="ctr"/>
                      <a:r>
                        <a:rPr lang="es-MX" sz="1100" u="none" strike="noStrike" dirty="0">
                          <a:effectLst/>
                        </a:rPr>
                        <a:t> PROGRAMACIÓN (SEMANAS)</a:t>
                      </a:r>
                      <a:endParaRPr lang="es-MX" sz="1100" b="1" i="0" u="none" strike="noStrike" dirty="0">
                        <a:solidFill>
                          <a:srgbClr val="000000"/>
                        </a:solidFill>
                        <a:effectLst/>
                        <a:latin typeface="Calibri" panose="020F0502020204030204" pitchFamily="34" charset="0"/>
                      </a:endParaRPr>
                    </a:p>
                  </a:txBody>
                  <a:tcPr marL="8064" marR="8064" marT="8064" marB="0" anchor="ct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685754749"/>
                  </a:ext>
                </a:extLst>
              </a:tr>
              <a:tr h="311074">
                <a:tc vMerge="1">
                  <a:txBody>
                    <a:bodyPr/>
                    <a:lstStyle/>
                    <a:p>
                      <a:endParaRPr lang="es-MX"/>
                    </a:p>
                  </a:txBody>
                  <a:tcPr/>
                </a:tc>
                <a:tc>
                  <a:txBody>
                    <a:bodyPr/>
                    <a:lstStyle/>
                    <a:p>
                      <a:pPr algn="ctr" rtl="0" fontAlgn="ctr"/>
                      <a:r>
                        <a:rPr lang="es-MX" sz="1200" u="none" strike="noStrike" dirty="0">
                          <a:effectLst/>
                        </a:rPr>
                        <a:t>AGOS</a:t>
                      </a:r>
                      <a:endParaRPr lang="es-MX" sz="1200" b="0" i="0" u="none" strike="noStrike" dirty="0">
                        <a:solidFill>
                          <a:srgbClr val="000000"/>
                        </a:solidFill>
                        <a:effectLst/>
                        <a:latin typeface="Calibri" panose="020F0502020204030204" pitchFamily="34" charset="0"/>
                      </a:endParaRPr>
                    </a:p>
                  </a:txBody>
                  <a:tcPr marL="8064" marR="8064" marT="8064" marB="0" anchor="ctr"/>
                </a:tc>
                <a:tc gridSpan="4">
                  <a:txBody>
                    <a:bodyPr/>
                    <a:lstStyle/>
                    <a:p>
                      <a:pPr algn="ctr" rtl="0" fontAlgn="ctr"/>
                      <a:r>
                        <a:rPr lang="es-MX" sz="1200" u="none" strike="noStrike" dirty="0">
                          <a:effectLst/>
                        </a:rPr>
                        <a:t>SEP</a:t>
                      </a:r>
                      <a:endParaRPr lang="es-MX" sz="1200" b="0" i="0" u="none" strike="noStrike" dirty="0">
                        <a:solidFill>
                          <a:srgbClr val="000000"/>
                        </a:solidFill>
                        <a:effectLst/>
                        <a:latin typeface="Calibri" panose="020F0502020204030204" pitchFamily="34" charset="0"/>
                      </a:endParaRPr>
                    </a:p>
                  </a:txBody>
                  <a:tcPr marL="8064" marR="8064" marT="8064" marB="0" anchor="ctr"/>
                </a:tc>
                <a:tc hMerge="1">
                  <a:txBody>
                    <a:bodyPr/>
                    <a:lstStyle/>
                    <a:p>
                      <a:endParaRPr lang="es-MX"/>
                    </a:p>
                  </a:txBody>
                  <a:tcPr/>
                </a:tc>
                <a:tc hMerge="1">
                  <a:txBody>
                    <a:bodyPr/>
                    <a:lstStyle/>
                    <a:p>
                      <a:endParaRPr lang="es-MX"/>
                    </a:p>
                  </a:txBody>
                  <a:tcPr/>
                </a:tc>
                <a:tc hMerge="1">
                  <a:txBody>
                    <a:bodyPr/>
                    <a:lstStyle/>
                    <a:p>
                      <a:endParaRPr lang="es-MX"/>
                    </a:p>
                  </a:txBody>
                  <a:tcPr/>
                </a:tc>
                <a:tc gridSpan="4">
                  <a:txBody>
                    <a:bodyPr/>
                    <a:lstStyle/>
                    <a:p>
                      <a:pPr algn="ctr" rtl="0" fontAlgn="ctr"/>
                      <a:r>
                        <a:rPr lang="es-MX" sz="1200" u="none" strike="noStrike" dirty="0">
                          <a:effectLst/>
                        </a:rPr>
                        <a:t>OCT</a:t>
                      </a:r>
                      <a:endParaRPr lang="es-MX" sz="1200" b="0" i="0" u="none" strike="noStrike" dirty="0">
                        <a:solidFill>
                          <a:srgbClr val="000000"/>
                        </a:solidFill>
                        <a:effectLst/>
                        <a:latin typeface="Calibri" panose="020F0502020204030204" pitchFamily="34" charset="0"/>
                      </a:endParaRPr>
                    </a:p>
                  </a:txBody>
                  <a:tcPr marL="8064" marR="8064" marT="8064" marB="0" anchor="ctr"/>
                </a:tc>
                <a:tc hMerge="1">
                  <a:txBody>
                    <a:bodyPr/>
                    <a:lstStyle/>
                    <a:p>
                      <a:endParaRPr lang="es-MX"/>
                    </a:p>
                  </a:txBody>
                  <a:tcPr/>
                </a:tc>
                <a:tc hMerge="1">
                  <a:txBody>
                    <a:bodyPr/>
                    <a:lstStyle/>
                    <a:p>
                      <a:endParaRPr lang="es-MX"/>
                    </a:p>
                  </a:txBody>
                  <a:tcPr/>
                </a:tc>
                <a:tc hMerge="1">
                  <a:txBody>
                    <a:bodyPr/>
                    <a:lstStyle/>
                    <a:p>
                      <a:endParaRPr lang="es-MX"/>
                    </a:p>
                  </a:txBody>
                  <a:tcPr/>
                </a:tc>
                <a:tc gridSpan="4">
                  <a:txBody>
                    <a:bodyPr/>
                    <a:lstStyle/>
                    <a:p>
                      <a:pPr algn="ctr" rtl="0" fontAlgn="ctr"/>
                      <a:r>
                        <a:rPr lang="es-MX" sz="1200" u="none" strike="noStrike" dirty="0">
                          <a:effectLst/>
                        </a:rPr>
                        <a:t>NOV</a:t>
                      </a:r>
                      <a:endParaRPr lang="es-MX" sz="1200" b="0" i="0" u="none" strike="noStrike" dirty="0">
                        <a:solidFill>
                          <a:srgbClr val="000000"/>
                        </a:solidFill>
                        <a:effectLst/>
                        <a:latin typeface="Calibri" panose="020F0502020204030204" pitchFamily="34" charset="0"/>
                      </a:endParaRPr>
                    </a:p>
                  </a:txBody>
                  <a:tcPr marL="8064" marR="8064" marT="8064" marB="0" anchor="ctr"/>
                </a:tc>
                <a:tc hMerge="1">
                  <a:txBody>
                    <a:bodyPr/>
                    <a:lstStyle/>
                    <a:p>
                      <a:endParaRPr lang="es-MX"/>
                    </a:p>
                  </a:txBody>
                  <a:tcPr/>
                </a:tc>
                <a:tc hMerge="1">
                  <a:txBody>
                    <a:bodyPr/>
                    <a:lstStyle/>
                    <a:p>
                      <a:endParaRPr lang="es-MX"/>
                    </a:p>
                  </a:txBody>
                  <a:tcPr/>
                </a:tc>
                <a:tc hMerge="1">
                  <a:txBody>
                    <a:bodyPr/>
                    <a:lstStyle/>
                    <a:p>
                      <a:endParaRPr lang="es-MX"/>
                    </a:p>
                  </a:txBody>
                  <a:tcPr/>
                </a:tc>
                <a:tc gridSpan="3">
                  <a:txBody>
                    <a:bodyPr/>
                    <a:lstStyle/>
                    <a:p>
                      <a:pPr algn="ctr" rtl="0" fontAlgn="ctr"/>
                      <a:r>
                        <a:rPr lang="es-MX" sz="1200" u="none" strike="noStrike" dirty="0">
                          <a:effectLst/>
                        </a:rPr>
                        <a:t>DIC</a:t>
                      </a:r>
                      <a:endParaRPr lang="es-MX" sz="1200" b="0" i="0" u="none" strike="noStrike" dirty="0">
                        <a:solidFill>
                          <a:srgbClr val="000000"/>
                        </a:solidFill>
                        <a:effectLst/>
                        <a:latin typeface="Calibri" panose="020F0502020204030204" pitchFamily="34" charset="0"/>
                      </a:endParaRPr>
                    </a:p>
                  </a:txBody>
                  <a:tcPr marL="8064" marR="8064" marT="8064" marB="0" anchor="ctr"/>
                </a:tc>
                <a:tc hMerge="1">
                  <a:txBody>
                    <a:bodyPr/>
                    <a:lstStyle/>
                    <a:p>
                      <a:endParaRPr lang="es-MX"/>
                    </a:p>
                  </a:txBody>
                  <a:tcPr/>
                </a:tc>
                <a:tc hMerge="1">
                  <a:txBody>
                    <a:bodyPr/>
                    <a:lstStyle/>
                    <a:p>
                      <a:endParaRPr lang="es-MX"/>
                    </a:p>
                  </a:txBody>
                  <a:tcPr/>
                </a:tc>
                <a:tc gridSpan="4">
                  <a:txBody>
                    <a:bodyPr/>
                    <a:lstStyle/>
                    <a:p>
                      <a:pPr algn="ctr" rtl="0" fontAlgn="ctr"/>
                      <a:r>
                        <a:rPr lang="es-MX" sz="1200" u="none" strike="noStrike" dirty="0">
                          <a:effectLst/>
                        </a:rPr>
                        <a:t>ENE</a:t>
                      </a:r>
                      <a:endParaRPr lang="es-MX" sz="1200" b="0" i="0" u="none" strike="noStrike" dirty="0">
                        <a:solidFill>
                          <a:srgbClr val="000000"/>
                        </a:solidFill>
                        <a:effectLst/>
                        <a:latin typeface="Calibri" panose="020F0502020204030204" pitchFamily="34" charset="0"/>
                      </a:endParaRPr>
                    </a:p>
                  </a:txBody>
                  <a:tcPr marL="8064" marR="8064" marT="8064" marB="0" anchor="ctr"/>
                </a:tc>
                <a:tc hMerge="1">
                  <a:txBody>
                    <a:bodyPr/>
                    <a:lstStyle/>
                    <a:p>
                      <a:endParaRPr lang="es-MX"/>
                    </a:p>
                  </a:txBody>
                  <a:tcPr/>
                </a:tc>
                <a:tc hMerge="1">
                  <a:txBody>
                    <a:bodyPr/>
                    <a:lstStyle/>
                    <a:p>
                      <a:endParaRPr lang="es-MX"/>
                    </a:p>
                  </a:txBody>
                  <a:tcPr/>
                </a:tc>
                <a:tc hMerge="1">
                  <a:txBody>
                    <a:bodyPr/>
                    <a:lstStyle/>
                    <a:p>
                      <a:endParaRPr lang="es-MX"/>
                    </a:p>
                  </a:txBody>
                  <a:tcPr/>
                </a:tc>
                <a:tc gridSpan="4">
                  <a:txBody>
                    <a:bodyPr/>
                    <a:lstStyle/>
                    <a:p>
                      <a:pPr algn="ctr" rtl="0" fontAlgn="ctr"/>
                      <a:r>
                        <a:rPr lang="es-MX" sz="1200" u="none" strike="noStrike" dirty="0">
                          <a:effectLst/>
                        </a:rPr>
                        <a:t>FEB</a:t>
                      </a:r>
                      <a:endParaRPr lang="es-MX" sz="1200" b="0" i="0" u="none" strike="noStrike" dirty="0">
                        <a:solidFill>
                          <a:srgbClr val="000000"/>
                        </a:solidFill>
                        <a:effectLst/>
                        <a:latin typeface="Calibri" panose="020F0502020204030204" pitchFamily="34" charset="0"/>
                      </a:endParaRPr>
                    </a:p>
                  </a:txBody>
                  <a:tcPr marL="8064" marR="8064" marT="8064" marB="0" anchor="ctr"/>
                </a:tc>
                <a:tc hMerge="1">
                  <a:txBody>
                    <a:bodyPr/>
                    <a:lstStyle/>
                    <a:p>
                      <a:endParaRPr lang="es-MX"/>
                    </a:p>
                  </a:txBody>
                  <a:tcPr/>
                </a:tc>
                <a:tc hMerge="1">
                  <a:txBody>
                    <a:bodyPr/>
                    <a:lstStyle/>
                    <a:p>
                      <a:endParaRPr lang="es-MX"/>
                    </a:p>
                  </a:txBody>
                  <a:tcPr/>
                </a:tc>
                <a:tc hMerge="1">
                  <a:txBody>
                    <a:bodyPr/>
                    <a:lstStyle/>
                    <a:p>
                      <a:endParaRPr lang="es-MX"/>
                    </a:p>
                  </a:txBody>
                  <a:tcPr/>
                </a:tc>
                <a:tc gridSpan="4">
                  <a:txBody>
                    <a:bodyPr/>
                    <a:lstStyle/>
                    <a:p>
                      <a:pPr algn="ctr" rtl="0" fontAlgn="ctr"/>
                      <a:r>
                        <a:rPr lang="es-MX" sz="1200" u="none" strike="noStrike" dirty="0">
                          <a:effectLst/>
                        </a:rPr>
                        <a:t>MAR</a:t>
                      </a:r>
                      <a:endParaRPr lang="es-MX" sz="1200" b="0" i="0" u="none" strike="noStrike" dirty="0">
                        <a:solidFill>
                          <a:srgbClr val="000000"/>
                        </a:solidFill>
                        <a:effectLst/>
                        <a:latin typeface="Calibri" panose="020F0502020204030204" pitchFamily="34" charset="0"/>
                      </a:endParaRPr>
                    </a:p>
                  </a:txBody>
                  <a:tcPr marL="8064" marR="8064" marT="8064" marB="0" anchor="ctr"/>
                </a:tc>
                <a:tc hMerge="1">
                  <a:txBody>
                    <a:bodyPr/>
                    <a:lstStyle/>
                    <a:p>
                      <a:endParaRPr lang="es-MX"/>
                    </a:p>
                  </a:txBody>
                  <a:tcPr/>
                </a:tc>
                <a:tc hMerge="1">
                  <a:txBody>
                    <a:bodyPr/>
                    <a:lstStyle/>
                    <a:p>
                      <a:endParaRPr lang="es-MX"/>
                    </a:p>
                  </a:txBody>
                  <a:tcPr/>
                </a:tc>
                <a:tc hMerge="1">
                  <a:txBody>
                    <a:bodyPr/>
                    <a:lstStyle/>
                    <a:p>
                      <a:endParaRPr lang="es-MX"/>
                    </a:p>
                  </a:txBody>
                  <a:tcPr/>
                </a:tc>
                <a:tc gridSpan="4">
                  <a:txBody>
                    <a:bodyPr/>
                    <a:lstStyle/>
                    <a:p>
                      <a:pPr algn="ctr" rtl="0" fontAlgn="ctr"/>
                      <a:r>
                        <a:rPr lang="es-MX" sz="1200" u="none" strike="noStrike" dirty="0">
                          <a:effectLst/>
                        </a:rPr>
                        <a:t>ABR</a:t>
                      </a:r>
                      <a:endParaRPr lang="es-MX" sz="1200" b="0" i="0" u="none" strike="noStrike" dirty="0">
                        <a:solidFill>
                          <a:srgbClr val="000000"/>
                        </a:solidFill>
                        <a:effectLst/>
                        <a:latin typeface="Calibri" panose="020F0502020204030204" pitchFamily="34" charset="0"/>
                      </a:endParaRPr>
                    </a:p>
                  </a:txBody>
                  <a:tcPr marL="8064" marR="8064" marT="8064" marB="0" anchor="ctr"/>
                </a:tc>
                <a:tc hMerge="1">
                  <a:txBody>
                    <a:bodyPr/>
                    <a:lstStyle/>
                    <a:p>
                      <a:endParaRPr lang="es-MX"/>
                    </a:p>
                  </a:txBody>
                  <a:tcPr/>
                </a:tc>
                <a:tc hMerge="1">
                  <a:txBody>
                    <a:bodyPr/>
                    <a:lstStyle/>
                    <a:p>
                      <a:endParaRPr lang="es-MX"/>
                    </a:p>
                  </a:txBody>
                  <a:tcPr/>
                </a:tc>
                <a:tc hMerge="1">
                  <a:txBody>
                    <a:bodyPr/>
                    <a:lstStyle/>
                    <a:p>
                      <a:endParaRPr lang="es-MX"/>
                    </a:p>
                  </a:txBody>
                  <a:tcPr/>
                </a:tc>
                <a:tc gridSpan="4">
                  <a:txBody>
                    <a:bodyPr/>
                    <a:lstStyle/>
                    <a:p>
                      <a:pPr algn="ctr" rtl="0" fontAlgn="ctr"/>
                      <a:r>
                        <a:rPr lang="es-MX" sz="1200" u="none" strike="noStrike" dirty="0">
                          <a:effectLst/>
                        </a:rPr>
                        <a:t>MAY</a:t>
                      </a:r>
                      <a:endParaRPr lang="es-MX" sz="1200" b="0" i="0" u="none" strike="noStrike" dirty="0">
                        <a:solidFill>
                          <a:srgbClr val="000000"/>
                        </a:solidFill>
                        <a:effectLst/>
                        <a:latin typeface="Calibri" panose="020F0502020204030204" pitchFamily="34" charset="0"/>
                      </a:endParaRPr>
                    </a:p>
                  </a:txBody>
                  <a:tcPr marL="8064" marR="8064" marT="8064" marB="0" anchor="ctr"/>
                </a:tc>
                <a:tc hMerge="1">
                  <a:txBody>
                    <a:bodyPr/>
                    <a:lstStyle/>
                    <a:p>
                      <a:endParaRPr lang="es-MX"/>
                    </a:p>
                  </a:txBody>
                  <a:tcPr/>
                </a:tc>
                <a:tc hMerge="1">
                  <a:txBody>
                    <a:bodyPr/>
                    <a:lstStyle/>
                    <a:p>
                      <a:endParaRPr lang="es-MX"/>
                    </a:p>
                  </a:txBody>
                  <a:tcPr/>
                </a:tc>
                <a:tc hMerge="1">
                  <a:txBody>
                    <a:bodyPr/>
                    <a:lstStyle/>
                    <a:p>
                      <a:endParaRPr lang="es-MX"/>
                    </a:p>
                  </a:txBody>
                  <a:tcPr/>
                </a:tc>
                <a:tc gridSpan="4">
                  <a:txBody>
                    <a:bodyPr/>
                    <a:lstStyle/>
                    <a:p>
                      <a:pPr algn="ctr" rtl="0" fontAlgn="ctr"/>
                      <a:r>
                        <a:rPr lang="es-MX" sz="1200" u="none" strike="noStrike" dirty="0">
                          <a:effectLst/>
                        </a:rPr>
                        <a:t>JUN</a:t>
                      </a:r>
                      <a:endParaRPr lang="es-MX" sz="1200" b="0" i="0" u="none" strike="noStrike" dirty="0">
                        <a:solidFill>
                          <a:srgbClr val="000000"/>
                        </a:solidFill>
                        <a:effectLst/>
                        <a:latin typeface="Calibri" panose="020F0502020204030204" pitchFamily="34" charset="0"/>
                      </a:endParaRPr>
                    </a:p>
                  </a:txBody>
                  <a:tcPr marL="8064" marR="8064" marT="8064" marB="0" anchor="ctr"/>
                </a:tc>
                <a:tc hMerge="1">
                  <a:txBody>
                    <a:bodyPr/>
                    <a:lstStyle/>
                    <a:p>
                      <a:endParaRPr lang="es-MX"/>
                    </a:p>
                  </a:txBody>
                  <a:tcPr/>
                </a:tc>
                <a:tc hMerge="1">
                  <a:txBody>
                    <a:bodyPr/>
                    <a:lstStyle/>
                    <a:p>
                      <a:endParaRPr lang="es-MX"/>
                    </a:p>
                  </a:txBody>
                  <a:tcPr/>
                </a:tc>
                <a:tc hMerge="1">
                  <a:txBody>
                    <a:bodyPr/>
                    <a:lstStyle/>
                    <a:p>
                      <a:endParaRPr lang="es-MX"/>
                    </a:p>
                  </a:txBody>
                  <a:tcPr/>
                </a:tc>
                <a:tc>
                  <a:txBody>
                    <a:bodyPr/>
                    <a:lstStyle/>
                    <a:p>
                      <a:pPr algn="ctr" rtl="0" fontAlgn="ctr"/>
                      <a:r>
                        <a:rPr lang="es-MX" sz="1200" b="0" u="none" strike="noStrike" dirty="0">
                          <a:effectLst/>
                        </a:rPr>
                        <a:t>JUL</a:t>
                      </a:r>
                      <a:endParaRPr lang="es-MX" sz="1200" b="0" i="0" u="none"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1018438120"/>
                  </a:ext>
                </a:extLst>
              </a:tr>
              <a:tr h="296932">
                <a:tc vMerge="1">
                  <a:txBody>
                    <a:bodyPr/>
                    <a:lstStyle/>
                    <a:p>
                      <a:endParaRPr lang="es-MX"/>
                    </a:p>
                  </a:txBody>
                  <a:tcPr/>
                </a:tc>
                <a:tc>
                  <a:txBody>
                    <a:bodyPr/>
                    <a:lstStyle/>
                    <a:p>
                      <a:pPr algn="ctr" rtl="0" fontAlgn="ctr"/>
                      <a:r>
                        <a:rPr lang="es-MX" sz="1200" u="none" strike="noStrike" dirty="0">
                          <a:effectLst/>
                        </a:rPr>
                        <a:t>1</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2</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3</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4</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5</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6</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7</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8</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9</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10</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11</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12</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13</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14</a:t>
                      </a:r>
                      <a:endParaRPr lang="es-MX" sz="1200" b="1" i="0" u="none" strike="noStrike" dirty="0">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tcPr>
                </a:tc>
                <a:tc>
                  <a:txBody>
                    <a:bodyPr/>
                    <a:lstStyle/>
                    <a:p>
                      <a:pPr algn="ctr" fontAlgn="ctr"/>
                      <a:r>
                        <a:rPr lang="es-MX" sz="1200" u="none" strike="noStrike" dirty="0">
                          <a:effectLst/>
                        </a:rPr>
                        <a:t>15</a:t>
                      </a:r>
                      <a:endParaRPr lang="es-MX" sz="1200" b="1" i="0" u="none" strike="noStrike" dirty="0">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tcPr>
                </a:tc>
                <a:tc>
                  <a:txBody>
                    <a:bodyPr/>
                    <a:lstStyle/>
                    <a:p>
                      <a:pPr algn="ctr" fontAlgn="ctr"/>
                      <a:r>
                        <a:rPr lang="es-MX" sz="1200" u="none" strike="noStrike" dirty="0">
                          <a:effectLst/>
                        </a:rPr>
                        <a:t>16</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17</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18</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19</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20</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21</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22</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23</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24</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25</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26</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27</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28</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29</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30</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31</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32</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33</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34</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35</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36</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37</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38</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39</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u="none" strike="noStrike" dirty="0">
                          <a:effectLst/>
                        </a:rPr>
                        <a:t>40</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ctr" fontAlgn="ctr"/>
                      <a:r>
                        <a:rPr lang="es-MX" sz="1200" b="0" u="none" strike="noStrike" dirty="0">
                          <a:effectLst/>
                        </a:rPr>
                        <a:t>41</a:t>
                      </a:r>
                      <a:endParaRPr lang="es-MX" sz="1200" b="0" i="0" u="none"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2059956600"/>
                  </a:ext>
                </a:extLst>
              </a:tr>
              <a:tr h="311074">
                <a:tc>
                  <a:txBody>
                    <a:bodyPr/>
                    <a:lstStyle/>
                    <a:p>
                      <a:pPr algn="l" rtl="0" fontAlgn="ctr"/>
                      <a:r>
                        <a:rPr lang="es-MX" sz="1200" u="none" strike="noStrike" dirty="0">
                          <a:effectLst/>
                        </a:rPr>
                        <a:t>Búsqueda y revisión de antecedentes</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none"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2565650098"/>
                  </a:ext>
                </a:extLst>
              </a:tr>
              <a:tr h="311074">
                <a:tc>
                  <a:txBody>
                    <a:bodyPr/>
                    <a:lstStyle/>
                    <a:p>
                      <a:pPr algn="l" rtl="0" fontAlgn="ctr"/>
                      <a:r>
                        <a:rPr lang="es-ES" sz="1200" b="1" u="none" strike="noStrike" dirty="0">
                          <a:solidFill>
                            <a:srgbClr val="000000"/>
                          </a:solidFill>
                          <a:effectLst/>
                        </a:rPr>
                        <a:t>Búsqueda y selección de conjuntos de datos y videos púbicos de internet</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r>
                        <a:rPr lang="es-ES" sz="1200" b="1" u="none" strike="noStrike" dirty="0">
                          <a:solidFill>
                            <a:srgbClr val="000000"/>
                          </a:solidFill>
                          <a:effectLst/>
                        </a:rPr>
                        <a:t> </a:t>
                      </a:r>
                      <a:endParaRPr lang="es-MX" sz="1200" b="1" i="0" u="none"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2215986421"/>
                  </a:ext>
                </a:extLst>
              </a:tr>
              <a:tr h="311074">
                <a:tc>
                  <a:txBody>
                    <a:bodyPr/>
                    <a:lstStyle/>
                    <a:p>
                      <a:pPr algn="l" rtl="0" fontAlgn="ctr"/>
                      <a:r>
                        <a:rPr lang="es-MX" sz="1200" u="none" strike="noStrike" dirty="0">
                          <a:effectLst/>
                        </a:rPr>
                        <a:t>Preprocesamiento de los videos recolectados </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2654694318"/>
                  </a:ext>
                </a:extLst>
              </a:tr>
              <a:tr h="311074">
                <a:tc>
                  <a:txBody>
                    <a:bodyPr/>
                    <a:lstStyle/>
                    <a:p>
                      <a:pPr algn="l" rtl="0" fontAlgn="ctr"/>
                      <a:r>
                        <a:rPr lang="es-MX" sz="1200" u="none" strike="noStrike" dirty="0">
                          <a:effectLst/>
                        </a:rPr>
                        <a:t>Diseño y pruebas de la fase de detección</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2195385936"/>
                  </a:ext>
                </a:extLst>
              </a:tr>
              <a:tr h="311074">
                <a:tc>
                  <a:txBody>
                    <a:bodyPr/>
                    <a:lstStyle/>
                    <a:p>
                      <a:pPr algn="l" rtl="0" fontAlgn="ctr"/>
                      <a:r>
                        <a:rPr lang="es-MX" sz="1200" u="none" strike="noStrike" dirty="0">
                          <a:effectLst/>
                        </a:rPr>
                        <a:t>Diseño y pruebas de la fase de análisis de movimiento</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chemeClr val="bg1">
                        <a:lumMod val="85000"/>
                      </a:schemeClr>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734390352"/>
                  </a:ext>
                </a:extLst>
              </a:tr>
              <a:tr h="311074">
                <a:tc>
                  <a:txBody>
                    <a:bodyPr/>
                    <a:lstStyle/>
                    <a:p>
                      <a:pPr algn="l" rtl="0" fontAlgn="ctr"/>
                      <a:r>
                        <a:rPr lang="es-MX" sz="1200" u="none" strike="noStrike" dirty="0">
                          <a:effectLst/>
                        </a:rPr>
                        <a:t>Diseño de la fase de entrenamiento</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solidFill>
                      <a:schemeClr val="bg1">
                        <a:lumMod val="85000"/>
                      </a:schemeClr>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solidFill>
                      <a:schemeClr val="bg1">
                        <a:lumMod val="85000"/>
                      </a:schemeClr>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2298661197"/>
                  </a:ext>
                </a:extLst>
              </a:tr>
              <a:tr h="311074">
                <a:tc>
                  <a:txBody>
                    <a:bodyPr/>
                    <a:lstStyle/>
                    <a:p>
                      <a:pPr algn="l" rtl="0" fontAlgn="ctr"/>
                      <a:r>
                        <a:rPr lang="es-MX" sz="1200" u="none" strike="noStrike" dirty="0">
                          <a:effectLst/>
                        </a:rPr>
                        <a:t>Integración de las fases desarrolladas</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no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1729782008"/>
                  </a:ext>
                </a:extLst>
              </a:tr>
              <a:tr h="311074">
                <a:tc>
                  <a:txBody>
                    <a:bodyPr/>
                    <a:lstStyle/>
                    <a:p>
                      <a:pPr algn="l" rtl="0" fontAlgn="ctr"/>
                      <a:r>
                        <a:rPr lang="es-MX" sz="1200" u="none" strike="noStrike" dirty="0">
                          <a:effectLst/>
                        </a:rPr>
                        <a:t>Entrenamiento del modelo</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highlight>
                          <a:srgbClr val="6E152E"/>
                        </a:highligh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highlight>
                          <a:srgbClr val="6E152E"/>
                        </a:highligh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820454809"/>
                  </a:ext>
                </a:extLst>
              </a:tr>
              <a:tr h="311074">
                <a:tc>
                  <a:txBody>
                    <a:bodyPr/>
                    <a:lstStyle/>
                    <a:p>
                      <a:pPr algn="l" rtl="0" fontAlgn="ctr"/>
                      <a:r>
                        <a:rPr lang="es-ES" sz="1200" b="1" u="none" strike="noStrike" dirty="0">
                          <a:solidFill>
                            <a:srgbClr val="000000"/>
                          </a:solidFill>
                          <a:effectLst/>
                        </a:rPr>
                        <a:t>P</a:t>
                      </a:r>
                      <a:r>
                        <a:rPr lang="es-MX" sz="1200" b="1" u="none" strike="noStrike" dirty="0" err="1">
                          <a:solidFill>
                            <a:srgbClr val="000000"/>
                          </a:solidFill>
                          <a:effectLst/>
                        </a:rPr>
                        <a:t>ruebas</a:t>
                      </a:r>
                      <a:r>
                        <a:rPr lang="es-MX" sz="1200" b="1" u="none" strike="noStrike" dirty="0">
                          <a:solidFill>
                            <a:srgbClr val="000000"/>
                          </a:solidFill>
                          <a:effectLst/>
                        </a:rPr>
                        <a:t> y correcciones</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none"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tcP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tcP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3654236215"/>
                  </a:ext>
                </a:extLst>
              </a:tr>
              <a:tr h="311074">
                <a:tc>
                  <a:txBody>
                    <a:bodyPr/>
                    <a:lstStyle/>
                    <a:p>
                      <a:pPr algn="l" rtl="0" fontAlgn="ctr"/>
                      <a:r>
                        <a:rPr lang="es-MX" sz="1200" u="none" strike="noStrike" dirty="0">
                          <a:effectLst/>
                        </a:rPr>
                        <a:t>Validación de resultados</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none"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tcP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2549732794"/>
                  </a:ext>
                </a:extLst>
              </a:tr>
              <a:tr h="311074">
                <a:tc>
                  <a:txBody>
                    <a:bodyPr/>
                    <a:lstStyle/>
                    <a:p>
                      <a:pPr algn="l" rtl="0" fontAlgn="ctr"/>
                      <a:r>
                        <a:rPr lang="es-ES" sz="1200" b="1" i="0" u="none" strike="noStrike" dirty="0">
                          <a:solidFill>
                            <a:srgbClr val="000000"/>
                          </a:solidFill>
                          <a:effectLst/>
                          <a:latin typeface="Calibri" panose="020F0502020204030204" pitchFamily="34" charset="0"/>
                        </a:rPr>
                        <a:t>Correcciones y pruebas finales</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none"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tcP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tcP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chemeClr val="bg1">
                        <a:lumMod val="85000"/>
                      </a:schemeClr>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chemeClr val="bg1">
                        <a:lumMod val="85000"/>
                      </a:schemeClr>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chemeClr val="bg1">
                        <a:lumMod val="85000"/>
                      </a:schemeClr>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chemeClr val="bg1">
                        <a:lumMod val="85000"/>
                      </a:schemeClr>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0" i="0" u="sng"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tc>
                <a:extLst>
                  <a:ext uri="{0D108BD9-81ED-4DB2-BD59-A6C34878D82A}">
                    <a16:rowId xmlns:a16="http://schemas.microsoft.com/office/drawing/2014/main" val="1643258474"/>
                  </a:ext>
                </a:extLst>
              </a:tr>
              <a:tr h="311074">
                <a:tc>
                  <a:txBody>
                    <a:bodyPr/>
                    <a:lstStyle/>
                    <a:p>
                      <a:pPr algn="l" rtl="0" fontAlgn="ctr"/>
                      <a:r>
                        <a:rPr lang="es-MX" sz="1200" u="none" strike="noStrike" dirty="0">
                          <a:effectLst/>
                        </a:rPr>
                        <a:t>Documentación y correcciones</a:t>
                      </a:r>
                      <a:endParaRPr lang="es-MX" sz="1200" b="1" i="0" u="none" strike="noStrike" dirty="0">
                        <a:solidFill>
                          <a:srgbClr val="000000"/>
                        </a:solidFill>
                        <a:effectLst/>
                        <a:latin typeface="Calibri" panose="020F0502020204030204" pitchFamily="34" charset="0"/>
                      </a:endParaRPr>
                    </a:p>
                  </a:txBody>
                  <a:tcPr marL="8064" marR="8064" marT="8064" marB="0" anchor="ctr"/>
                </a:tc>
                <a:tc>
                  <a:txBody>
                    <a:bodyPr/>
                    <a:lstStyle/>
                    <a:p>
                      <a:pPr algn="l" rtl="0" fontAlgn="ctr"/>
                      <a:endParaRPr lang="es-MX" sz="1200" b="1" i="0" u="none"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lnR w="19050" cap="flat" cmpd="sng" algn="ctr">
                      <a:solidFill>
                        <a:schemeClr val="tx1"/>
                      </a:solidFill>
                      <a:prstDash val="solid"/>
                      <a:round/>
                      <a:headEnd type="none" w="med" len="med"/>
                      <a:tailEnd type="none" w="med" len="med"/>
                    </a:ln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lnL w="19050" cap="flat" cmpd="sng" algn="ctr">
                      <a:solidFill>
                        <a:schemeClr val="tx1"/>
                      </a:solidFill>
                      <a:prstDash val="solid"/>
                      <a:round/>
                      <a:headEnd type="none" w="med" len="med"/>
                      <a:tailEnd type="none" w="med" len="med"/>
                    </a:lnL>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tc>
                  <a:txBody>
                    <a:bodyPr/>
                    <a:lstStyle/>
                    <a:p>
                      <a:pPr algn="l" rtl="0" fontAlgn="ctr"/>
                      <a:endParaRPr lang="es-MX" sz="1200" b="1" i="0" u="sng" strike="noStrike" dirty="0">
                        <a:solidFill>
                          <a:srgbClr val="000000"/>
                        </a:solidFill>
                        <a:effectLst/>
                        <a:latin typeface="Calibri" panose="020F0502020204030204" pitchFamily="34" charset="0"/>
                      </a:endParaRPr>
                    </a:p>
                  </a:txBody>
                  <a:tcPr marL="8064" marR="8064" marT="8064" marB="0" anchor="ctr">
                    <a:solidFill>
                      <a:srgbClr val="6E152E"/>
                    </a:solidFill>
                  </a:tcPr>
                </a:tc>
                <a:extLst>
                  <a:ext uri="{0D108BD9-81ED-4DB2-BD59-A6C34878D82A}">
                    <a16:rowId xmlns:a16="http://schemas.microsoft.com/office/drawing/2014/main" val="4188765170"/>
                  </a:ext>
                </a:extLst>
              </a:tr>
            </a:tbl>
          </a:graphicData>
        </a:graphic>
      </p:graphicFrame>
    </p:spTree>
    <p:extLst>
      <p:ext uri="{BB962C8B-B14F-4D97-AF65-F5344CB8AC3E}">
        <p14:creationId xmlns:p14="http://schemas.microsoft.com/office/powerpoint/2010/main" val="3725901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59B97-04CE-4B48-9D08-7B1BAFDE25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65EB7A8-4406-7DF1-0BAB-BB858C8EB896}"/>
              </a:ext>
            </a:extLst>
          </p:cNvPr>
          <p:cNvSpPr>
            <a:spLocks noGrp="1"/>
          </p:cNvSpPr>
          <p:nvPr>
            <p:ph type="title"/>
          </p:nvPr>
        </p:nvSpPr>
        <p:spPr>
          <a:xfrm>
            <a:off x="831850" y="784708"/>
            <a:ext cx="10521951" cy="819290"/>
          </a:xfrm>
        </p:spPr>
        <p:txBody>
          <a:bodyPr/>
          <a:lstStyle/>
          <a:p>
            <a:r>
              <a:rPr lang="es-MX" dirty="0"/>
              <a:t>Introducción</a:t>
            </a:r>
          </a:p>
        </p:txBody>
      </p:sp>
      <p:sp>
        <p:nvSpPr>
          <p:cNvPr id="3" name="Marcador de texto 2">
            <a:extLst>
              <a:ext uri="{FF2B5EF4-FFF2-40B4-BE49-F238E27FC236}">
                <a16:creationId xmlns:a16="http://schemas.microsoft.com/office/drawing/2014/main" id="{13E88379-03AE-5C7F-05CC-B4F8CEBAC257}"/>
              </a:ext>
            </a:extLst>
          </p:cNvPr>
          <p:cNvSpPr>
            <a:spLocks noGrp="1"/>
          </p:cNvSpPr>
          <p:nvPr>
            <p:ph type="body" idx="1"/>
          </p:nvPr>
        </p:nvSpPr>
        <p:spPr>
          <a:xfrm>
            <a:off x="3792653" y="1798397"/>
            <a:ext cx="7917630" cy="3698513"/>
          </a:xfrm>
        </p:spPr>
        <p:txBody>
          <a:bodyPr/>
          <a:lstStyle/>
          <a:p>
            <a:pPr marL="342900" indent="-342900" algn="just">
              <a:buFont typeface="Arial" panose="020B0604020202020204" pitchFamily="34" charset="0"/>
              <a:buChar char="•"/>
            </a:pPr>
            <a:r>
              <a:rPr lang="es-ES" b="0" i="0" dirty="0">
                <a:solidFill>
                  <a:schemeClr val="tx1"/>
                </a:solidFill>
                <a:effectLst/>
                <a:latin typeface="Montserrat" panose="00000500000000000000" pitchFamily="2" charset="0"/>
                <a:cs typeface="Mongolian Baiti" panose="03000500000000000000" pitchFamily="66" charset="0"/>
              </a:rPr>
              <a:t>El robo a casa habitación y el allanamiento de morada son delitos comunes que afectan la percepción de seguridad en los hogares.</a:t>
            </a:r>
          </a:p>
          <a:p>
            <a:pPr marL="342900" indent="-342900" algn="just">
              <a:buFont typeface="Arial" panose="020B0604020202020204" pitchFamily="34" charset="0"/>
              <a:buChar char="•"/>
            </a:pPr>
            <a:endParaRPr lang="es-ES" b="0" i="0" dirty="0">
              <a:solidFill>
                <a:schemeClr val="tx1"/>
              </a:solidFill>
              <a:effectLst/>
              <a:latin typeface="Montserrat" panose="00000500000000000000" pitchFamily="2" charset="0"/>
              <a:cs typeface="Mongolian Baiti" panose="03000500000000000000" pitchFamily="66" charset="0"/>
            </a:endParaRPr>
          </a:p>
          <a:p>
            <a:pPr marL="342900" indent="-342900" algn="just">
              <a:buFont typeface="Arial" panose="020B0604020202020204" pitchFamily="34" charset="0"/>
              <a:buChar char="•"/>
            </a:pPr>
            <a:r>
              <a:rPr lang="es-ES" dirty="0">
                <a:solidFill>
                  <a:schemeClr val="tx1"/>
                </a:solidFill>
                <a:latin typeface="Montserrat" panose="00000500000000000000" pitchFamily="2" charset="0"/>
                <a:cs typeface="Mongolian Baiti" panose="03000500000000000000" pitchFamily="66" charset="0"/>
              </a:rPr>
              <a:t>La mayoría de los sistemas de videovigilancia a lo mucho detecta la presencia.</a:t>
            </a:r>
          </a:p>
          <a:p>
            <a:pPr marL="342900" indent="-342900" algn="just">
              <a:buFont typeface="Arial" panose="020B0604020202020204" pitchFamily="34" charset="0"/>
              <a:buChar char="•"/>
            </a:pPr>
            <a:endParaRPr lang="es-ES" dirty="0">
              <a:solidFill>
                <a:schemeClr val="tx1"/>
              </a:solidFill>
              <a:latin typeface="Montserrat" panose="00000500000000000000" pitchFamily="2" charset="0"/>
              <a:cs typeface="Mongolian Baiti" panose="03000500000000000000" pitchFamily="66" charset="0"/>
            </a:endParaRPr>
          </a:p>
          <a:p>
            <a:pPr marL="342900" indent="-342900" algn="just">
              <a:buFont typeface="Arial" panose="020B0604020202020204" pitchFamily="34" charset="0"/>
              <a:buChar char="•"/>
            </a:pPr>
            <a:r>
              <a:rPr lang="es-ES" b="0" i="0" dirty="0">
                <a:solidFill>
                  <a:schemeClr val="tx1"/>
                </a:solidFill>
                <a:effectLst/>
                <a:latin typeface="Montserrat" panose="00000500000000000000" pitchFamily="2" charset="0"/>
                <a:cs typeface="Mongolian Baiti" panose="03000500000000000000" pitchFamily="66" charset="0"/>
              </a:rPr>
              <a:t>Dependen de la intervención humana para la interpretación de comportamientos.</a:t>
            </a:r>
          </a:p>
          <a:p>
            <a:pPr algn="just"/>
            <a:endParaRPr lang="es-ES" b="0" i="0" dirty="0">
              <a:solidFill>
                <a:schemeClr val="tx1"/>
              </a:solidFill>
              <a:effectLst/>
              <a:latin typeface="Montserrat" panose="00000500000000000000" pitchFamily="2" charset="0"/>
              <a:cs typeface="Mongolian Baiti" panose="03000500000000000000" pitchFamily="66" charset="0"/>
            </a:endParaRPr>
          </a:p>
        </p:txBody>
      </p:sp>
      <p:pic>
        <p:nvPicPr>
          <p:cNvPr id="4" name="Imagen 3">
            <a:extLst>
              <a:ext uri="{FF2B5EF4-FFF2-40B4-BE49-F238E27FC236}">
                <a16:creationId xmlns:a16="http://schemas.microsoft.com/office/drawing/2014/main" id="{A97F07B4-86A9-1208-8B71-7DE6BC3EFC73}"/>
              </a:ext>
            </a:extLst>
          </p:cNvPr>
          <p:cNvPicPr>
            <a:picLocks noChangeAspect="1"/>
          </p:cNvPicPr>
          <p:nvPr/>
        </p:nvPicPr>
        <p:blipFill>
          <a:blip r:embed="rId2"/>
          <a:stretch>
            <a:fillRect/>
          </a:stretch>
        </p:blipFill>
        <p:spPr>
          <a:xfrm>
            <a:off x="7891410" y="102545"/>
            <a:ext cx="4071990" cy="819289"/>
          </a:xfrm>
          <a:prstGeom prst="rect">
            <a:avLst/>
          </a:prstGeom>
        </p:spPr>
      </p:pic>
      <p:pic>
        <p:nvPicPr>
          <p:cNvPr id="5" name="Imagen 4" descr="Imagen que contiene interior, pequeño, cocina, gato&#10;&#10;Descripción generada automáticamente">
            <a:extLst>
              <a:ext uri="{FF2B5EF4-FFF2-40B4-BE49-F238E27FC236}">
                <a16:creationId xmlns:a16="http://schemas.microsoft.com/office/drawing/2014/main" id="{BAB87D5D-F1AD-3171-B14C-074F87C5FC86}"/>
              </a:ext>
            </a:extLst>
          </p:cNvPr>
          <p:cNvPicPr>
            <a:picLocks noChangeAspect="1"/>
          </p:cNvPicPr>
          <p:nvPr/>
        </p:nvPicPr>
        <p:blipFill>
          <a:blip r:embed="rId3"/>
          <a:stretch>
            <a:fillRect/>
          </a:stretch>
        </p:blipFill>
        <p:spPr>
          <a:xfrm>
            <a:off x="831850" y="1497033"/>
            <a:ext cx="2260600" cy="2159635"/>
          </a:xfrm>
          <a:prstGeom prst="rect">
            <a:avLst/>
          </a:prstGeom>
        </p:spPr>
      </p:pic>
      <p:pic>
        <p:nvPicPr>
          <p:cNvPr id="6" name="Imagen 5" descr="Imagen que contiene ventana, hombre, coche, camión&#10;&#10;Descripción generada automáticamente">
            <a:extLst>
              <a:ext uri="{FF2B5EF4-FFF2-40B4-BE49-F238E27FC236}">
                <a16:creationId xmlns:a16="http://schemas.microsoft.com/office/drawing/2014/main" id="{50A7CA0E-86EE-0A47-E8EC-82E5E167EFCF}"/>
              </a:ext>
            </a:extLst>
          </p:cNvPr>
          <p:cNvPicPr>
            <a:picLocks noChangeAspect="1"/>
          </p:cNvPicPr>
          <p:nvPr/>
        </p:nvPicPr>
        <p:blipFill>
          <a:blip r:embed="rId4"/>
          <a:stretch>
            <a:fillRect/>
          </a:stretch>
        </p:blipFill>
        <p:spPr>
          <a:xfrm>
            <a:off x="1214064" y="3152048"/>
            <a:ext cx="2298065" cy="2159635"/>
          </a:xfrm>
          <a:prstGeom prst="rect">
            <a:avLst/>
          </a:prstGeom>
        </p:spPr>
      </p:pic>
      <p:sp>
        <p:nvSpPr>
          <p:cNvPr id="7" name="Marcador de texto 2">
            <a:extLst>
              <a:ext uri="{FF2B5EF4-FFF2-40B4-BE49-F238E27FC236}">
                <a16:creationId xmlns:a16="http://schemas.microsoft.com/office/drawing/2014/main" id="{1DBC980B-3320-E93E-7104-B30E8827135E}"/>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1</a:t>
            </a:r>
          </a:p>
        </p:txBody>
      </p:sp>
    </p:spTree>
    <p:extLst>
      <p:ext uri="{BB962C8B-B14F-4D97-AF65-F5344CB8AC3E}">
        <p14:creationId xmlns:p14="http://schemas.microsoft.com/office/powerpoint/2010/main" val="16044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1BF2C-A4C0-2EBA-037A-ACAA16DC065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835AC63-9262-705F-4012-45A8EDA08D86}"/>
              </a:ext>
            </a:extLst>
          </p:cNvPr>
          <p:cNvSpPr>
            <a:spLocks noGrp="1"/>
          </p:cNvSpPr>
          <p:nvPr>
            <p:ph type="title"/>
          </p:nvPr>
        </p:nvSpPr>
        <p:spPr>
          <a:xfrm>
            <a:off x="831850" y="921834"/>
            <a:ext cx="10521951" cy="819290"/>
          </a:xfrm>
        </p:spPr>
        <p:txBody>
          <a:bodyPr/>
          <a:lstStyle/>
          <a:p>
            <a:r>
              <a:rPr lang="es-MX" dirty="0"/>
              <a:t>Objetivo general</a:t>
            </a:r>
          </a:p>
        </p:txBody>
      </p:sp>
      <p:sp>
        <p:nvSpPr>
          <p:cNvPr id="3" name="Marcador de texto 2">
            <a:extLst>
              <a:ext uri="{FF2B5EF4-FFF2-40B4-BE49-F238E27FC236}">
                <a16:creationId xmlns:a16="http://schemas.microsoft.com/office/drawing/2014/main" id="{3B220506-791F-0554-F515-79B7541F1C8B}"/>
              </a:ext>
            </a:extLst>
          </p:cNvPr>
          <p:cNvSpPr>
            <a:spLocks noGrp="1"/>
          </p:cNvSpPr>
          <p:nvPr>
            <p:ph type="body" idx="1"/>
          </p:nvPr>
        </p:nvSpPr>
        <p:spPr>
          <a:xfrm>
            <a:off x="1060002" y="2626753"/>
            <a:ext cx="10065645" cy="1855096"/>
          </a:xfrm>
        </p:spPr>
        <p:txBody>
          <a:bodyPr/>
          <a:lstStyle/>
          <a:p>
            <a:pPr algn="just"/>
            <a:r>
              <a:rPr lang="es-ES" sz="3200" i="0" dirty="0">
                <a:solidFill>
                  <a:schemeClr val="tx1"/>
                </a:solidFill>
                <a:effectLst/>
                <a:latin typeface="Montserrat" panose="00000500000000000000" pitchFamily="2" charset="0"/>
              </a:rPr>
              <a:t>Desarrollar un algoritmo para detectar y clasificar a partir de visión computacional, patrones asociados a comportamientos sospechosos en videos de videovigilancia. </a:t>
            </a:r>
            <a:br>
              <a:rPr lang="es-ES" sz="3200" dirty="0">
                <a:solidFill>
                  <a:schemeClr val="tx1"/>
                </a:solidFill>
              </a:rPr>
            </a:br>
            <a:endParaRPr lang="es-MX" sz="3200" dirty="0">
              <a:solidFill>
                <a:schemeClr val="tx1"/>
              </a:solidFill>
            </a:endParaRPr>
          </a:p>
          <a:p>
            <a:endParaRPr lang="es-MX" dirty="0"/>
          </a:p>
        </p:txBody>
      </p:sp>
      <p:pic>
        <p:nvPicPr>
          <p:cNvPr id="4" name="Imagen 3">
            <a:extLst>
              <a:ext uri="{FF2B5EF4-FFF2-40B4-BE49-F238E27FC236}">
                <a16:creationId xmlns:a16="http://schemas.microsoft.com/office/drawing/2014/main" id="{BDDA3533-F448-1F2A-2D9C-B0D1E5E8FF73}"/>
              </a:ext>
            </a:extLst>
          </p:cNvPr>
          <p:cNvPicPr>
            <a:picLocks noChangeAspect="1"/>
          </p:cNvPicPr>
          <p:nvPr/>
        </p:nvPicPr>
        <p:blipFill>
          <a:blip r:embed="rId2"/>
          <a:stretch>
            <a:fillRect/>
          </a:stretch>
        </p:blipFill>
        <p:spPr>
          <a:xfrm>
            <a:off x="7891410" y="102545"/>
            <a:ext cx="4071990" cy="819289"/>
          </a:xfrm>
          <a:prstGeom prst="rect">
            <a:avLst/>
          </a:prstGeom>
        </p:spPr>
      </p:pic>
      <p:sp>
        <p:nvSpPr>
          <p:cNvPr id="5" name="Marcador de texto 2">
            <a:extLst>
              <a:ext uri="{FF2B5EF4-FFF2-40B4-BE49-F238E27FC236}">
                <a16:creationId xmlns:a16="http://schemas.microsoft.com/office/drawing/2014/main" id="{1237B149-CEDB-B3A4-A50C-8B36B3C07ECC}"/>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2</a:t>
            </a:r>
          </a:p>
        </p:txBody>
      </p:sp>
    </p:spTree>
    <p:extLst>
      <p:ext uri="{BB962C8B-B14F-4D97-AF65-F5344CB8AC3E}">
        <p14:creationId xmlns:p14="http://schemas.microsoft.com/office/powerpoint/2010/main" val="2398591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A6DB0-5B64-7A87-D470-6AAB01010C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C2B395-77D2-D481-96FA-AD93151A8DA7}"/>
              </a:ext>
            </a:extLst>
          </p:cNvPr>
          <p:cNvSpPr>
            <a:spLocks noGrp="1"/>
          </p:cNvSpPr>
          <p:nvPr>
            <p:ph type="title"/>
          </p:nvPr>
        </p:nvSpPr>
        <p:spPr>
          <a:xfrm>
            <a:off x="831850" y="784708"/>
            <a:ext cx="10521951" cy="819290"/>
          </a:xfrm>
        </p:spPr>
        <p:txBody>
          <a:bodyPr/>
          <a:lstStyle/>
          <a:p>
            <a:r>
              <a:rPr lang="es-MX" dirty="0"/>
              <a:t>Objetivos específicos</a:t>
            </a:r>
          </a:p>
        </p:txBody>
      </p:sp>
      <p:sp>
        <p:nvSpPr>
          <p:cNvPr id="3" name="Marcador de texto 2">
            <a:extLst>
              <a:ext uri="{FF2B5EF4-FFF2-40B4-BE49-F238E27FC236}">
                <a16:creationId xmlns:a16="http://schemas.microsoft.com/office/drawing/2014/main" id="{314CF5E8-C31F-3C8D-8541-9BC9A94E9786}"/>
              </a:ext>
            </a:extLst>
          </p:cNvPr>
          <p:cNvSpPr>
            <a:spLocks noGrp="1"/>
          </p:cNvSpPr>
          <p:nvPr>
            <p:ph type="body" idx="1"/>
          </p:nvPr>
        </p:nvSpPr>
        <p:spPr>
          <a:xfrm>
            <a:off x="831850" y="2069655"/>
            <a:ext cx="10521950" cy="4003637"/>
          </a:xfrm>
        </p:spPr>
        <p:txBody>
          <a:bodyPr/>
          <a:lstStyle/>
          <a:p>
            <a:pPr marL="457200" indent="-457200" algn="just">
              <a:buFont typeface="+mj-lt"/>
              <a:buAutoNum type="arabicPeriod"/>
            </a:pPr>
            <a:r>
              <a:rPr lang="es-ES" sz="2400" i="0" dirty="0">
                <a:solidFill>
                  <a:schemeClr val="tx1"/>
                </a:solidFill>
                <a:effectLst/>
                <a:latin typeface="Montserrat" panose="00000500000000000000" pitchFamily="2" charset="0"/>
              </a:rPr>
              <a:t>Generar un conjunto de datos mediante videos de diferentes fuentes</a:t>
            </a:r>
          </a:p>
          <a:p>
            <a:pPr marL="457200" indent="-457200" algn="just">
              <a:buFont typeface="+mj-lt"/>
              <a:buAutoNum type="arabicPeriod"/>
            </a:pPr>
            <a:r>
              <a:rPr lang="es-ES" sz="2400" i="0" dirty="0">
                <a:solidFill>
                  <a:schemeClr val="tx1"/>
                </a:solidFill>
                <a:effectLst/>
                <a:latin typeface="Montserrat" panose="00000500000000000000" pitchFamily="2" charset="0"/>
              </a:rPr>
              <a:t>Preprocesar de los videos recolectados</a:t>
            </a:r>
            <a:endParaRPr lang="es-ES" dirty="0">
              <a:solidFill>
                <a:schemeClr val="tx1"/>
              </a:solidFill>
              <a:latin typeface="Montserrat" panose="00000500000000000000" pitchFamily="2" charset="0"/>
            </a:endParaRPr>
          </a:p>
          <a:p>
            <a:pPr marL="457200" indent="-457200" algn="just">
              <a:buFont typeface="+mj-lt"/>
              <a:buAutoNum type="arabicPeriod"/>
            </a:pPr>
            <a:r>
              <a:rPr lang="es-ES" sz="2400" i="0" dirty="0">
                <a:solidFill>
                  <a:schemeClr val="tx1"/>
                </a:solidFill>
                <a:effectLst/>
                <a:latin typeface="Montserrat" panose="00000500000000000000" pitchFamily="2" charset="0"/>
              </a:rPr>
              <a:t>Diseñar e implementar un algoritmo para la detección de las siguientes conductas: intento de forzar accesos y merodeo afuera de una casa</a:t>
            </a:r>
            <a:endParaRPr lang="es-ES" dirty="0">
              <a:solidFill>
                <a:schemeClr val="tx1"/>
              </a:solidFill>
              <a:latin typeface="Montserrat" panose="00000500000000000000" pitchFamily="2" charset="0"/>
            </a:endParaRPr>
          </a:p>
          <a:p>
            <a:pPr marL="457200" indent="-457200" algn="just">
              <a:buFont typeface="+mj-lt"/>
              <a:buAutoNum type="arabicPeriod"/>
            </a:pPr>
            <a:r>
              <a:rPr lang="es-ES" sz="2400" i="0" dirty="0">
                <a:solidFill>
                  <a:schemeClr val="tx1"/>
                </a:solidFill>
                <a:effectLst/>
                <a:latin typeface="Montserrat" panose="00000500000000000000" pitchFamily="2" charset="0"/>
              </a:rPr>
              <a:t>Evaluar la precisión y efectividad del algoritmo mediante la comparación con trabajos similares y el uso de diversas métricas de evaluación</a:t>
            </a:r>
            <a:endParaRPr lang="es-MX" dirty="0"/>
          </a:p>
        </p:txBody>
      </p:sp>
      <p:pic>
        <p:nvPicPr>
          <p:cNvPr id="4" name="Imagen 3">
            <a:extLst>
              <a:ext uri="{FF2B5EF4-FFF2-40B4-BE49-F238E27FC236}">
                <a16:creationId xmlns:a16="http://schemas.microsoft.com/office/drawing/2014/main" id="{69A920E6-8142-4F77-F048-3D5E05B4116E}"/>
              </a:ext>
            </a:extLst>
          </p:cNvPr>
          <p:cNvPicPr>
            <a:picLocks noChangeAspect="1"/>
          </p:cNvPicPr>
          <p:nvPr/>
        </p:nvPicPr>
        <p:blipFill>
          <a:blip r:embed="rId2"/>
          <a:stretch>
            <a:fillRect/>
          </a:stretch>
        </p:blipFill>
        <p:spPr>
          <a:xfrm>
            <a:off x="7891410" y="102545"/>
            <a:ext cx="4071990" cy="819289"/>
          </a:xfrm>
          <a:prstGeom prst="rect">
            <a:avLst/>
          </a:prstGeom>
        </p:spPr>
      </p:pic>
      <p:sp>
        <p:nvSpPr>
          <p:cNvPr id="5" name="Marcador de texto 2">
            <a:extLst>
              <a:ext uri="{FF2B5EF4-FFF2-40B4-BE49-F238E27FC236}">
                <a16:creationId xmlns:a16="http://schemas.microsoft.com/office/drawing/2014/main" id="{941D13F6-74C9-3F17-ED8C-3E16AE479396}"/>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3</a:t>
            </a:r>
          </a:p>
        </p:txBody>
      </p:sp>
    </p:spTree>
    <p:extLst>
      <p:ext uri="{BB962C8B-B14F-4D97-AF65-F5344CB8AC3E}">
        <p14:creationId xmlns:p14="http://schemas.microsoft.com/office/powerpoint/2010/main" val="3158216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CB18D-F282-072A-9B91-7955AEA4242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1A72249-A14F-7970-93F4-566E6E22DE16}"/>
              </a:ext>
            </a:extLst>
          </p:cNvPr>
          <p:cNvSpPr>
            <a:spLocks noGrp="1"/>
          </p:cNvSpPr>
          <p:nvPr>
            <p:ph type="title"/>
          </p:nvPr>
        </p:nvSpPr>
        <p:spPr>
          <a:xfrm>
            <a:off x="831850" y="789234"/>
            <a:ext cx="10521951" cy="819290"/>
          </a:xfrm>
        </p:spPr>
        <p:txBody>
          <a:bodyPr/>
          <a:lstStyle/>
          <a:p>
            <a:r>
              <a:rPr lang="es-MX" dirty="0"/>
              <a:t>Hipótesis</a:t>
            </a:r>
          </a:p>
        </p:txBody>
      </p:sp>
      <p:sp>
        <p:nvSpPr>
          <p:cNvPr id="3" name="Marcador de texto 2">
            <a:extLst>
              <a:ext uri="{FF2B5EF4-FFF2-40B4-BE49-F238E27FC236}">
                <a16:creationId xmlns:a16="http://schemas.microsoft.com/office/drawing/2014/main" id="{FA5811F8-2D88-C00D-5B98-A5151B363037}"/>
              </a:ext>
            </a:extLst>
          </p:cNvPr>
          <p:cNvSpPr>
            <a:spLocks noGrp="1"/>
          </p:cNvSpPr>
          <p:nvPr>
            <p:ph type="body" idx="1"/>
          </p:nvPr>
        </p:nvSpPr>
        <p:spPr>
          <a:xfrm>
            <a:off x="467360" y="1895233"/>
            <a:ext cx="11348720" cy="3601328"/>
          </a:xfrm>
        </p:spPr>
        <p:txBody>
          <a:bodyPr/>
          <a:lstStyle/>
          <a:p>
            <a:pPr algn="just"/>
            <a:r>
              <a:rPr lang="es-MX" sz="3200" dirty="0">
                <a:solidFill>
                  <a:schemeClr val="tx1"/>
                </a:solidFill>
                <a:latin typeface="Montserrat" panose="00000500000000000000" pitchFamily="2" charset="0"/>
              </a:rPr>
              <a:t>Un modelo computacional que analiza las características dinámicas observables en secuencias de video de personas detectadas en una escena, junto con los patrones de comportamiento dinámico asociados, puede alcanzar un rendimiento comparable al de las arquitecturas más relevantes documentadas en la literatura científica actual y en los trabajos de investigación más recientes en el campo.</a:t>
            </a:r>
            <a:endParaRPr lang="es-MX" dirty="0"/>
          </a:p>
        </p:txBody>
      </p:sp>
      <p:pic>
        <p:nvPicPr>
          <p:cNvPr id="4" name="Imagen 3">
            <a:extLst>
              <a:ext uri="{FF2B5EF4-FFF2-40B4-BE49-F238E27FC236}">
                <a16:creationId xmlns:a16="http://schemas.microsoft.com/office/drawing/2014/main" id="{70441B62-BFC0-E927-144B-790CA92F29FE}"/>
              </a:ext>
            </a:extLst>
          </p:cNvPr>
          <p:cNvPicPr>
            <a:picLocks noChangeAspect="1"/>
          </p:cNvPicPr>
          <p:nvPr/>
        </p:nvPicPr>
        <p:blipFill>
          <a:blip r:embed="rId2"/>
          <a:stretch>
            <a:fillRect/>
          </a:stretch>
        </p:blipFill>
        <p:spPr>
          <a:xfrm>
            <a:off x="7891410" y="102545"/>
            <a:ext cx="4071990" cy="819289"/>
          </a:xfrm>
          <a:prstGeom prst="rect">
            <a:avLst/>
          </a:prstGeom>
        </p:spPr>
      </p:pic>
      <p:sp>
        <p:nvSpPr>
          <p:cNvPr id="5" name="Marcador de texto 2">
            <a:extLst>
              <a:ext uri="{FF2B5EF4-FFF2-40B4-BE49-F238E27FC236}">
                <a16:creationId xmlns:a16="http://schemas.microsoft.com/office/drawing/2014/main" id="{26041730-142C-80AA-FB48-18E46D0DE873}"/>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2</a:t>
            </a:r>
          </a:p>
        </p:txBody>
      </p:sp>
    </p:spTree>
    <p:extLst>
      <p:ext uri="{BB962C8B-B14F-4D97-AF65-F5344CB8AC3E}">
        <p14:creationId xmlns:p14="http://schemas.microsoft.com/office/powerpoint/2010/main" val="319293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FC509-206B-3396-8CAA-904210EC143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D4C80F5-2A7E-0A73-4BD9-7558113CC737}"/>
              </a:ext>
            </a:extLst>
          </p:cNvPr>
          <p:cNvSpPr>
            <a:spLocks noGrp="1"/>
          </p:cNvSpPr>
          <p:nvPr>
            <p:ph type="title"/>
          </p:nvPr>
        </p:nvSpPr>
        <p:spPr>
          <a:xfrm>
            <a:off x="831850" y="784708"/>
            <a:ext cx="10521951" cy="819290"/>
          </a:xfrm>
        </p:spPr>
        <p:txBody>
          <a:bodyPr/>
          <a:lstStyle/>
          <a:p>
            <a:r>
              <a:rPr lang="es-MX" dirty="0"/>
              <a:t>Metodología</a:t>
            </a:r>
          </a:p>
        </p:txBody>
      </p:sp>
      <p:pic>
        <p:nvPicPr>
          <p:cNvPr id="4" name="Imagen 3">
            <a:extLst>
              <a:ext uri="{FF2B5EF4-FFF2-40B4-BE49-F238E27FC236}">
                <a16:creationId xmlns:a16="http://schemas.microsoft.com/office/drawing/2014/main" id="{CE8583CF-03C3-DA5D-68B3-C66815A772A2}"/>
              </a:ext>
            </a:extLst>
          </p:cNvPr>
          <p:cNvPicPr>
            <a:picLocks noChangeAspect="1"/>
          </p:cNvPicPr>
          <p:nvPr/>
        </p:nvPicPr>
        <p:blipFill>
          <a:blip r:embed="rId3"/>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323FCBAE-17E6-31EA-F44A-E316BF1F60E0}"/>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4</a:t>
            </a:r>
          </a:p>
        </p:txBody>
      </p:sp>
      <p:pic>
        <p:nvPicPr>
          <p:cNvPr id="1026" name="Picture 2">
            <a:extLst>
              <a:ext uri="{FF2B5EF4-FFF2-40B4-BE49-F238E27FC236}">
                <a16:creationId xmlns:a16="http://schemas.microsoft.com/office/drawing/2014/main" id="{61FA7087-F470-6B38-4653-9FA9FC5DF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68" y="1872298"/>
            <a:ext cx="11322906" cy="3664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534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36AC5-6667-869E-501C-6962C6C2402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E05424-E550-71B1-29E5-3ED4569A5BC4}"/>
              </a:ext>
            </a:extLst>
          </p:cNvPr>
          <p:cNvSpPr>
            <a:spLocks noGrp="1"/>
          </p:cNvSpPr>
          <p:nvPr>
            <p:ph type="title"/>
          </p:nvPr>
        </p:nvSpPr>
        <p:spPr>
          <a:xfrm>
            <a:off x="831850" y="784708"/>
            <a:ext cx="10521951" cy="819290"/>
          </a:xfrm>
        </p:spPr>
        <p:txBody>
          <a:bodyPr/>
          <a:lstStyle/>
          <a:p>
            <a:r>
              <a:rPr lang="es-MX" dirty="0"/>
              <a:t>Generación del conjunto de datos</a:t>
            </a:r>
          </a:p>
        </p:txBody>
      </p:sp>
      <p:pic>
        <p:nvPicPr>
          <p:cNvPr id="4" name="Imagen 3">
            <a:extLst>
              <a:ext uri="{FF2B5EF4-FFF2-40B4-BE49-F238E27FC236}">
                <a16:creationId xmlns:a16="http://schemas.microsoft.com/office/drawing/2014/main" id="{B7C6C021-79D2-4B95-F4F6-8D7FEE9B4369}"/>
              </a:ext>
            </a:extLst>
          </p:cNvPr>
          <p:cNvPicPr>
            <a:picLocks noChangeAspect="1"/>
          </p:cNvPicPr>
          <p:nvPr/>
        </p:nvPicPr>
        <p:blipFill>
          <a:blip r:embed="rId2"/>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6BA63121-641A-EB38-B55B-18EE59BAC4B4}"/>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5</a:t>
            </a:r>
          </a:p>
        </p:txBody>
      </p:sp>
      <p:pic>
        <p:nvPicPr>
          <p:cNvPr id="1026" name="Picture 2" descr="Center for Research in Comptuer Vision">
            <a:extLst>
              <a:ext uri="{FF2B5EF4-FFF2-40B4-BE49-F238E27FC236}">
                <a16:creationId xmlns:a16="http://schemas.microsoft.com/office/drawing/2014/main" id="{0DC159D1-0A64-1064-0C93-C011EA9D0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 y="4374293"/>
            <a:ext cx="4028410" cy="567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uTube - Apps en Google Play">
            <a:extLst>
              <a:ext uri="{FF2B5EF4-FFF2-40B4-BE49-F238E27FC236}">
                <a16:creationId xmlns:a16="http://schemas.microsoft.com/office/drawing/2014/main" id="{871BBE78-565A-F544-1C5B-6C7283DB47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55" t="18854" r="8542" b="19479"/>
          <a:stretch/>
        </p:blipFill>
        <p:spPr bwMode="auto">
          <a:xfrm>
            <a:off x="1346389" y="2012049"/>
            <a:ext cx="2410839" cy="179978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Gráfico, Gráfico de barras&#10;&#10;El contenido generado por IA puede ser incorrecto.">
            <a:extLst>
              <a:ext uri="{FF2B5EF4-FFF2-40B4-BE49-F238E27FC236}">
                <a16:creationId xmlns:a16="http://schemas.microsoft.com/office/drawing/2014/main" id="{7A4AFFEA-8C96-C640-F709-28E293656F69}"/>
              </a:ext>
            </a:extLst>
          </p:cNvPr>
          <p:cNvPicPr>
            <a:picLocks noChangeAspect="1"/>
          </p:cNvPicPr>
          <p:nvPr/>
        </p:nvPicPr>
        <p:blipFill>
          <a:blip r:embed="rId5"/>
          <a:stretch>
            <a:fillRect/>
          </a:stretch>
        </p:blipFill>
        <p:spPr>
          <a:xfrm>
            <a:off x="4648185" y="1525826"/>
            <a:ext cx="7315215" cy="4572009"/>
          </a:xfrm>
          <a:prstGeom prst="rect">
            <a:avLst/>
          </a:prstGeom>
        </p:spPr>
      </p:pic>
    </p:spTree>
    <p:extLst>
      <p:ext uri="{BB962C8B-B14F-4D97-AF65-F5344CB8AC3E}">
        <p14:creationId xmlns:p14="http://schemas.microsoft.com/office/powerpoint/2010/main" val="2443911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9C65E-1C70-88E3-AC79-C5E404F6AD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DA0980-6F8B-2F22-B617-C84599223B8F}"/>
              </a:ext>
            </a:extLst>
          </p:cNvPr>
          <p:cNvSpPr>
            <a:spLocks noGrp="1"/>
          </p:cNvSpPr>
          <p:nvPr>
            <p:ph type="title"/>
          </p:nvPr>
        </p:nvSpPr>
        <p:spPr>
          <a:xfrm>
            <a:off x="831850" y="784708"/>
            <a:ext cx="10521951" cy="819290"/>
          </a:xfrm>
        </p:spPr>
        <p:txBody>
          <a:bodyPr/>
          <a:lstStyle/>
          <a:p>
            <a:r>
              <a:rPr lang="es-MX" dirty="0"/>
              <a:t>Detección de objetos</a:t>
            </a:r>
          </a:p>
        </p:txBody>
      </p:sp>
      <p:pic>
        <p:nvPicPr>
          <p:cNvPr id="4" name="Imagen 3">
            <a:extLst>
              <a:ext uri="{FF2B5EF4-FFF2-40B4-BE49-F238E27FC236}">
                <a16:creationId xmlns:a16="http://schemas.microsoft.com/office/drawing/2014/main" id="{9A74E3FE-88A2-2127-92EC-B8B7EE2EADAA}"/>
              </a:ext>
            </a:extLst>
          </p:cNvPr>
          <p:cNvPicPr>
            <a:picLocks noChangeAspect="1"/>
          </p:cNvPicPr>
          <p:nvPr/>
        </p:nvPicPr>
        <p:blipFill>
          <a:blip r:embed="rId2"/>
          <a:stretch>
            <a:fillRect/>
          </a:stretch>
        </p:blipFill>
        <p:spPr>
          <a:xfrm>
            <a:off x="7891410" y="102545"/>
            <a:ext cx="4071990" cy="819289"/>
          </a:xfrm>
          <a:prstGeom prst="rect">
            <a:avLst/>
          </a:prstGeom>
        </p:spPr>
      </p:pic>
      <p:sp>
        <p:nvSpPr>
          <p:cNvPr id="3" name="Marcador de texto 2">
            <a:extLst>
              <a:ext uri="{FF2B5EF4-FFF2-40B4-BE49-F238E27FC236}">
                <a16:creationId xmlns:a16="http://schemas.microsoft.com/office/drawing/2014/main" id="{31C4D49F-806B-E0BF-4FA5-1E9D64C66D1F}"/>
              </a:ext>
            </a:extLst>
          </p:cNvPr>
          <p:cNvSpPr txBox="1">
            <a:spLocks/>
          </p:cNvSpPr>
          <p:nvPr/>
        </p:nvSpPr>
        <p:spPr>
          <a:xfrm>
            <a:off x="11457167" y="6036006"/>
            <a:ext cx="506233" cy="54790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b="0" i="0" kern="1200">
                <a:solidFill>
                  <a:schemeClr val="tx1">
                    <a:tint val="75000"/>
                  </a:schemeClr>
                </a:solidFill>
                <a:latin typeface="Montserrat" pitchFamily="2" charset="77"/>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dirty="0">
                <a:solidFill>
                  <a:schemeClr val="tx1"/>
                </a:solidFill>
                <a:latin typeface="Montserrat" panose="00000500000000000000" pitchFamily="2" charset="0"/>
                <a:cs typeface="Mongolian Baiti" panose="03000500000000000000" pitchFamily="66" charset="0"/>
              </a:rPr>
              <a:t>6</a:t>
            </a:r>
          </a:p>
        </p:txBody>
      </p:sp>
      <p:pic>
        <p:nvPicPr>
          <p:cNvPr id="2052" name="Picture 4">
            <a:extLst>
              <a:ext uri="{FF2B5EF4-FFF2-40B4-BE49-F238E27FC236}">
                <a16:creationId xmlns:a16="http://schemas.microsoft.com/office/drawing/2014/main" id="{5BC57E5A-04AA-B8A6-4A37-DAB18B154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56" y="1603997"/>
            <a:ext cx="9670938" cy="497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31524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D17AB2FE10ACE044821667C70897C324" ma:contentTypeVersion="4" ma:contentTypeDescription="Crear nuevo documento." ma:contentTypeScope="" ma:versionID="43fee4e9f7630096850b685e88868fec">
  <xsd:schema xmlns:xsd="http://www.w3.org/2001/XMLSchema" xmlns:xs="http://www.w3.org/2001/XMLSchema" xmlns:p="http://schemas.microsoft.com/office/2006/metadata/properties" xmlns:ns2="69034187-0189-4bac-87c1-46bc8b0e8274" targetNamespace="http://schemas.microsoft.com/office/2006/metadata/properties" ma:root="true" ma:fieldsID="b3e667be4d47081809bd02d1e6bda619" ns2:_="">
    <xsd:import namespace="69034187-0189-4bac-87c1-46bc8b0e827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34187-0189-4bac-87c1-46bc8b0e82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7F9D26-BF07-404A-8390-A2D10A2813D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FD5F3A2-23E3-4A44-B53E-B849BA07E187}">
  <ds:schemaRefs>
    <ds:schemaRef ds:uri="http://schemas.microsoft.com/sharepoint/v3/contenttype/forms"/>
  </ds:schemaRefs>
</ds:datastoreItem>
</file>

<file path=customXml/itemProps3.xml><?xml version="1.0" encoding="utf-8"?>
<ds:datastoreItem xmlns:ds="http://schemas.openxmlformats.org/officeDocument/2006/customXml" ds:itemID="{850C7CED-6295-4160-B5EB-7AC384E3D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034187-0189-4bac-87c1-46bc8b0e82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10567</TotalTime>
  <Words>1370</Words>
  <Application>Microsoft Office PowerPoint</Application>
  <PresentationFormat>Panorámica</PresentationFormat>
  <Paragraphs>246</Paragraphs>
  <Slides>27</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Calibri</vt:lpstr>
      <vt:lpstr>Montserrat Medium</vt:lpstr>
      <vt:lpstr>Montserrat</vt:lpstr>
      <vt:lpstr>Roboto</vt:lpstr>
      <vt:lpstr>Arial</vt:lpstr>
      <vt:lpstr>Montserrat SemiBold</vt:lpstr>
      <vt:lpstr>Tema de Office</vt:lpstr>
      <vt:lpstr>Algoritmo de detección de patrones de movimiento para la identificación de allanamiento de morada usando visión computacional</vt:lpstr>
      <vt:lpstr>Índice</vt:lpstr>
      <vt:lpstr>Introducción</vt:lpstr>
      <vt:lpstr>Objetivo general</vt:lpstr>
      <vt:lpstr>Objetivos específicos</vt:lpstr>
      <vt:lpstr>Hipótesis</vt:lpstr>
      <vt:lpstr>Metodología</vt:lpstr>
      <vt:lpstr>Generación del conjunto de datos</vt:lpstr>
      <vt:lpstr>Detección de objetos</vt:lpstr>
      <vt:lpstr>Seguimiento de objetos</vt:lpstr>
      <vt:lpstr>Extracción de características</vt:lpstr>
      <vt:lpstr>Agrupamiento de IDs mediante DBSCAN</vt:lpstr>
      <vt:lpstr>Análisis de características</vt:lpstr>
      <vt:lpstr>Selección de características</vt:lpstr>
      <vt:lpstr>Entrenamiento: LSTM, Bi-LSTM, MLP</vt:lpstr>
      <vt:lpstr>Resultados de entrenamiento</vt:lpstr>
      <vt:lpstr>Presentación de PowerPoint</vt:lpstr>
      <vt:lpstr>Presentación de PowerPoint</vt:lpstr>
      <vt:lpstr>Presentación de PowerPoint</vt:lpstr>
      <vt:lpstr>Análisis de resultados</vt:lpstr>
      <vt:lpstr>Conclusiones</vt:lpstr>
      <vt:lpstr>Mejoras propuestas</vt:lpstr>
      <vt:lpstr>Presentación de PowerPoint</vt:lpstr>
      <vt:lpstr>Estado del arte</vt:lpstr>
      <vt:lpstr>Referencias</vt:lpstr>
      <vt:lpstr>Presentación de PowerPoint</vt:lpstr>
      <vt:lpstr>Cronograma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Valeria Jahzeel Castanon Hernandez</cp:lastModifiedBy>
  <cp:revision>91</cp:revision>
  <dcterms:created xsi:type="dcterms:W3CDTF">2018-12-04T03:27:02Z</dcterms:created>
  <dcterms:modified xsi:type="dcterms:W3CDTF">2025-06-07T06:24:47Z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0x010100D17AB2FE10ACE044821667C70897C324</vt:lpwstr>
  </property>
</Properties>
</file>